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6031" r:id="rId1"/>
  </p:sldMasterIdLst>
  <p:notesMasterIdLst>
    <p:notesMasterId r:id="rId19"/>
  </p:notesMasterIdLst>
  <p:handoutMasterIdLst>
    <p:handoutMasterId r:id="rId20"/>
  </p:handoutMasterIdLst>
  <p:sldIdLst>
    <p:sldId id="577" r:id="rId2"/>
    <p:sldId id="580" r:id="rId3"/>
    <p:sldId id="600" r:id="rId4"/>
    <p:sldId id="581" r:id="rId5"/>
    <p:sldId id="591" r:id="rId6"/>
    <p:sldId id="593" r:id="rId7"/>
    <p:sldId id="602" r:id="rId8"/>
    <p:sldId id="595" r:id="rId9"/>
    <p:sldId id="596" r:id="rId10"/>
    <p:sldId id="597" r:id="rId11"/>
    <p:sldId id="599" r:id="rId12"/>
    <p:sldId id="598" r:id="rId13"/>
    <p:sldId id="603" r:id="rId14"/>
    <p:sldId id="601" r:id="rId15"/>
    <p:sldId id="606" r:id="rId16"/>
    <p:sldId id="594" r:id="rId17"/>
    <p:sldId id="592" r:id="rId18"/>
  </p:sldIdLst>
  <p:sldSz cx="9906000" cy="6858000" type="A4"/>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568">
          <p15:clr>
            <a:srgbClr val="A4A3A4"/>
          </p15:clr>
        </p15:guide>
        <p15:guide id="2" orient="horz" pos="4020">
          <p15:clr>
            <a:srgbClr val="A4A3A4"/>
          </p15:clr>
        </p15:guide>
        <p15:guide id="3" orient="horz" pos="618">
          <p15:clr>
            <a:srgbClr val="A4A3A4"/>
          </p15:clr>
        </p15:guide>
        <p15:guide id="4" pos="3120">
          <p15:clr>
            <a:srgbClr val="A4A3A4"/>
          </p15:clr>
        </p15:guide>
        <p15:guide id="5" pos="308">
          <p15:clr>
            <a:srgbClr val="A4A3A4"/>
          </p15:clr>
        </p15:guide>
        <p15:guide id="6" pos="4435">
          <p15:clr>
            <a:srgbClr val="A4A3A4"/>
          </p15:clr>
        </p15:guide>
        <p15:guide id="7" pos="489">
          <p15:clr>
            <a:srgbClr val="A4A3A4"/>
          </p15:clr>
        </p15:guide>
        <p15:guide id="8" pos="3891">
          <p15:clr>
            <a:srgbClr val="A4A3A4"/>
          </p15:clr>
        </p15:guide>
        <p15:guide id="9" pos="398">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D2063" initials="N" lastIdx="3" clrIdx="0">
    <p:extLst>
      <p:ext uri="{19B8F6BF-5375-455C-9EA6-DF929625EA0E}">
        <p15:presenceInfo xmlns:p15="http://schemas.microsoft.com/office/powerpoint/2012/main" userId="ND2063" providerId="None"/>
      </p:ext>
    </p:extLst>
  </p:cmAuthor>
  <p:cmAuthor id="2" name="952937@sanko-unyu.local" initials="9" lastIdx="1" clrIdx="1">
    <p:extLst>
      <p:ext uri="{19B8F6BF-5375-455C-9EA6-DF929625EA0E}">
        <p15:presenceInfo xmlns:p15="http://schemas.microsoft.com/office/powerpoint/2012/main" userId="S-1-5-21-135484816-1234750789-143863940-12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CCFFFF"/>
    <a:srgbClr val="CCECFF"/>
    <a:srgbClr val="FFFFCC"/>
    <a:srgbClr val="080FA0"/>
    <a:srgbClr val="FF99FF"/>
    <a:srgbClr val="66FFFF"/>
    <a:srgbClr val="58B931"/>
    <a:srgbClr val="2832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41" autoAdjust="0"/>
    <p:restoredTop sz="95126" autoAdjust="0"/>
  </p:normalViewPr>
  <p:slideViewPr>
    <p:cSldViewPr>
      <p:cViewPr varScale="1">
        <p:scale>
          <a:sx n="72" d="100"/>
          <a:sy n="72" d="100"/>
        </p:scale>
        <p:origin x="1110" y="72"/>
      </p:cViewPr>
      <p:guideLst>
        <p:guide orient="horz" pos="2568"/>
        <p:guide orient="horz" pos="4020"/>
        <p:guide orient="horz" pos="618"/>
        <p:guide pos="3120"/>
        <p:guide pos="308"/>
        <p:guide pos="4435"/>
        <p:guide pos="489"/>
        <p:guide pos="3891"/>
        <p:guide pos="398"/>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p:scale>
          <a:sx n="80" d="100"/>
          <a:sy n="80" d="100"/>
        </p:scale>
        <p:origin x="2112" y="-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C9D75B-1603-40A3-9514-5302D9FB6525}" type="doc">
      <dgm:prSet loTypeId="urn:microsoft.com/office/officeart/2005/8/layout/cycle6" loCatId="cycle" qsTypeId="urn:microsoft.com/office/officeart/2005/8/quickstyle/simple4" qsCatId="simple" csTypeId="urn:microsoft.com/office/officeart/2005/8/colors/accent3_2" csCatId="accent3" phldr="1"/>
      <dgm:spPr/>
      <dgm:t>
        <a:bodyPr/>
        <a:lstStyle/>
        <a:p>
          <a:endParaRPr kumimoji="1" lang="ja-JP" altLang="en-US"/>
        </a:p>
      </dgm:t>
    </dgm:pt>
    <dgm:pt modelId="{ADB99DF2-792A-4DF6-843D-F9C91BB346E3}">
      <dgm:prSet phldrT="[テキスト]" custT="1"/>
      <dgm:spPr>
        <a:solidFill>
          <a:srgbClr val="58B931"/>
        </a:solidFill>
      </dgm:spPr>
      <dgm:t>
        <a:bodyPr/>
        <a:lstStyle/>
        <a:p>
          <a:r>
            <a:rPr kumimoji="1" lang="en-US" altLang="ja-JP" sz="1200" b="1" dirty="0">
              <a:latin typeface="メイリオ" panose="020B0604030504040204" pitchFamily="50" charset="-128"/>
              <a:ea typeface="メイリオ" panose="020B0604030504040204" pitchFamily="50" charset="-128"/>
            </a:rPr>
            <a:t>3 P L</a:t>
          </a:r>
          <a:endParaRPr kumimoji="1" lang="ja-JP" altLang="en-US" sz="1200" b="1" dirty="0">
            <a:latin typeface="メイリオ" panose="020B0604030504040204" pitchFamily="50" charset="-128"/>
            <a:ea typeface="メイリオ" panose="020B0604030504040204" pitchFamily="50" charset="-128"/>
          </a:endParaRPr>
        </a:p>
      </dgm:t>
    </dgm:pt>
    <dgm:pt modelId="{4F334718-F31B-41CC-98F6-A23DC143CC6A}" type="parTrans" cxnId="{F6E62967-3273-48A2-929F-C2612C4CC83D}">
      <dgm:prSet/>
      <dgm:spPr/>
      <dgm:t>
        <a:bodyPr/>
        <a:lstStyle/>
        <a:p>
          <a:endParaRPr kumimoji="1" lang="ja-JP" altLang="en-US"/>
        </a:p>
      </dgm:t>
    </dgm:pt>
    <dgm:pt modelId="{B7B30D44-A00B-42B9-8C25-A803C386BAAE}" type="sibTrans" cxnId="{F6E62967-3273-48A2-929F-C2612C4CC83D}">
      <dgm:prSet/>
      <dgm:spPr>
        <a:ln w="34925">
          <a:solidFill>
            <a:srgbClr val="58B931"/>
          </a:solidFill>
        </a:ln>
      </dgm:spPr>
      <dgm:t>
        <a:bodyPr/>
        <a:lstStyle/>
        <a:p>
          <a:endParaRPr kumimoji="1" lang="ja-JP" altLang="en-US"/>
        </a:p>
      </dgm:t>
    </dgm:pt>
    <dgm:pt modelId="{D806197D-19E0-4C4C-B7DC-E92310F9F378}">
      <dgm:prSet phldrT="[テキスト]" custT="1"/>
      <dgm:spPr>
        <a:solidFill>
          <a:srgbClr val="58B931"/>
        </a:solidFill>
      </dgm:spPr>
      <dgm:t>
        <a:bodyPr/>
        <a:lstStyle/>
        <a:p>
          <a:r>
            <a:rPr kumimoji="1" lang="ja-JP" altLang="en-US" sz="1200" b="1" dirty="0">
              <a:latin typeface="メイリオ" panose="020B0604030504040204" pitchFamily="50" charset="-128"/>
              <a:ea typeface="メイリオ" panose="020B0604030504040204" pitchFamily="50" charset="-128"/>
            </a:rPr>
            <a:t>青果物輸送</a:t>
          </a:r>
        </a:p>
      </dgm:t>
    </dgm:pt>
    <dgm:pt modelId="{2D48C355-AE20-4FAD-9C66-D560F895801A}" type="parTrans" cxnId="{9434A27B-6D96-4A7A-8ACB-3EDB359709AE}">
      <dgm:prSet/>
      <dgm:spPr/>
      <dgm:t>
        <a:bodyPr/>
        <a:lstStyle/>
        <a:p>
          <a:endParaRPr kumimoji="1" lang="ja-JP" altLang="en-US"/>
        </a:p>
      </dgm:t>
    </dgm:pt>
    <dgm:pt modelId="{B5B61A71-E691-47D0-B98F-55E2F5FA85FF}" type="sibTrans" cxnId="{9434A27B-6D96-4A7A-8ACB-3EDB359709AE}">
      <dgm:prSet/>
      <dgm:spPr>
        <a:ln w="38100" cmpd="sng">
          <a:solidFill>
            <a:srgbClr val="58B931"/>
          </a:solidFill>
        </a:ln>
      </dgm:spPr>
      <dgm:t>
        <a:bodyPr/>
        <a:lstStyle/>
        <a:p>
          <a:endParaRPr kumimoji="1" lang="ja-JP" altLang="en-US"/>
        </a:p>
      </dgm:t>
    </dgm:pt>
    <dgm:pt modelId="{93CE4D4D-9731-4708-923B-0820648FF6D7}">
      <dgm:prSet phldrT="[テキスト]" custT="1"/>
      <dgm:spPr>
        <a:solidFill>
          <a:srgbClr val="58B931"/>
        </a:solidFill>
      </dgm:spPr>
      <dgm:t>
        <a:bodyPr anchor="ctr" anchorCtr="1"/>
        <a:lstStyle/>
        <a:p>
          <a:pPr>
            <a:lnSpc>
              <a:spcPts val="1300"/>
            </a:lnSpc>
          </a:pPr>
          <a:r>
            <a:rPr kumimoji="1" lang="ja-JP" altLang="en-US" sz="1200" b="1" dirty="0">
              <a:latin typeface="メイリオ" panose="020B0604030504040204" pitchFamily="50" charset="-128"/>
              <a:ea typeface="メイリオ" panose="020B0604030504040204" pitchFamily="50" charset="-128"/>
            </a:rPr>
            <a:t>特殊輸送</a:t>
          </a:r>
          <a:endParaRPr kumimoji="1" lang="en-US" altLang="ja-JP" sz="1200" b="1" dirty="0">
            <a:latin typeface="メイリオ" panose="020B0604030504040204" pitchFamily="50" charset="-128"/>
            <a:ea typeface="メイリオ" panose="020B0604030504040204" pitchFamily="50" charset="-128"/>
          </a:endParaRPr>
        </a:p>
        <a:p>
          <a:pPr>
            <a:lnSpc>
              <a:spcPts val="1300"/>
            </a:lnSpc>
          </a:pPr>
          <a:r>
            <a:rPr kumimoji="1" lang="ja-JP" altLang="en-US" sz="1200" b="1" dirty="0">
              <a:latin typeface="メイリオ" panose="020B0604030504040204" pitchFamily="50" charset="-128"/>
              <a:ea typeface="メイリオ" panose="020B0604030504040204" pitchFamily="50" charset="-128"/>
            </a:rPr>
            <a:t>引越し</a:t>
          </a:r>
        </a:p>
      </dgm:t>
    </dgm:pt>
    <dgm:pt modelId="{21F2F956-9F05-45A0-BC9B-00A0228847A4}" type="parTrans" cxnId="{6335EA1C-6D50-49FC-8FE3-28EC8DA50240}">
      <dgm:prSet/>
      <dgm:spPr/>
      <dgm:t>
        <a:bodyPr/>
        <a:lstStyle/>
        <a:p>
          <a:endParaRPr kumimoji="1" lang="ja-JP" altLang="en-US"/>
        </a:p>
      </dgm:t>
    </dgm:pt>
    <dgm:pt modelId="{58447895-F160-4391-B256-EE1335631D97}" type="sibTrans" cxnId="{6335EA1C-6D50-49FC-8FE3-28EC8DA50240}">
      <dgm:prSet/>
      <dgm:spPr>
        <a:ln w="38100">
          <a:solidFill>
            <a:srgbClr val="58B931"/>
          </a:solidFill>
        </a:ln>
      </dgm:spPr>
      <dgm:t>
        <a:bodyPr/>
        <a:lstStyle/>
        <a:p>
          <a:endParaRPr kumimoji="1" lang="ja-JP" altLang="en-US"/>
        </a:p>
      </dgm:t>
    </dgm:pt>
    <dgm:pt modelId="{D1B2AEEE-392D-425F-841C-CE7A10AB62E6}">
      <dgm:prSet phldrT="[テキスト]" custT="1"/>
      <dgm:spPr>
        <a:solidFill>
          <a:srgbClr val="58B931"/>
        </a:solidFill>
      </dgm:spPr>
      <dgm:t>
        <a:bodyPr/>
        <a:lstStyle/>
        <a:p>
          <a:r>
            <a:rPr kumimoji="1" lang="ja-JP" altLang="en-US" sz="1200" b="1" dirty="0">
              <a:latin typeface="メイリオ" panose="020B0604030504040204" pitchFamily="50" charset="-128"/>
              <a:ea typeface="メイリオ" panose="020B0604030504040204" pitchFamily="50" charset="-128"/>
            </a:rPr>
            <a:t>通 関</a:t>
          </a:r>
        </a:p>
      </dgm:t>
    </dgm:pt>
    <dgm:pt modelId="{8EAD06F3-1D0B-4CA3-B5B9-2BAA5DCAEF23}" type="parTrans" cxnId="{776B0D3C-9065-4E83-B4CD-3F2D8ABAC063}">
      <dgm:prSet/>
      <dgm:spPr/>
      <dgm:t>
        <a:bodyPr/>
        <a:lstStyle/>
        <a:p>
          <a:endParaRPr kumimoji="1" lang="ja-JP" altLang="en-US"/>
        </a:p>
      </dgm:t>
    </dgm:pt>
    <dgm:pt modelId="{BC17FF2F-4BF5-44AA-A411-7D4C1B847DE2}" type="sibTrans" cxnId="{776B0D3C-9065-4E83-B4CD-3F2D8ABAC063}">
      <dgm:prSet/>
      <dgm:spPr>
        <a:ln w="38100">
          <a:solidFill>
            <a:srgbClr val="58B931"/>
          </a:solidFill>
        </a:ln>
      </dgm:spPr>
      <dgm:t>
        <a:bodyPr/>
        <a:lstStyle/>
        <a:p>
          <a:endParaRPr kumimoji="1" lang="ja-JP" altLang="en-US"/>
        </a:p>
      </dgm:t>
    </dgm:pt>
    <dgm:pt modelId="{88F7DD3B-EBC0-4474-B0E1-6C1DA113EF10}">
      <dgm:prSet phldrT="[テキスト]" custT="1"/>
      <dgm:spPr>
        <a:solidFill>
          <a:srgbClr val="58B931"/>
        </a:solidFill>
      </dgm:spPr>
      <dgm:t>
        <a:bodyPr/>
        <a:lstStyle/>
        <a:p>
          <a:pPr>
            <a:lnSpc>
              <a:spcPts val="1300"/>
            </a:lnSpc>
          </a:pPr>
          <a:r>
            <a:rPr kumimoji="1" lang="ja-JP" altLang="en-US" sz="1200" b="1" dirty="0">
              <a:latin typeface="メイリオ" panose="020B0604030504040204" pitchFamily="50" charset="-128"/>
              <a:ea typeface="メイリオ" panose="020B0604030504040204" pitchFamily="50" charset="-128"/>
            </a:rPr>
            <a:t>鉄道</a:t>
          </a:r>
          <a:endParaRPr kumimoji="1" lang="en-US" altLang="ja-JP" sz="1200" b="1" dirty="0">
            <a:latin typeface="メイリオ" panose="020B0604030504040204" pitchFamily="50" charset="-128"/>
            <a:ea typeface="メイリオ" panose="020B0604030504040204" pitchFamily="50" charset="-128"/>
          </a:endParaRPr>
        </a:p>
        <a:p>
          <a:pPr>
            <a:lnSpc>
              <a:spcPts val="1300"/>
            </a:lnSpc>
          </a:pPr>
          <a:r>
            <a:rPr kumimoji="1" lang="ja-JP" altLang="en-US" sz="1200" b="1" dirty="0">
              <a:latin typeface="メイリオ" panose="020B0604030504040204" pitchFamily="50" charset="-128"/>
              <a:ea typeface="メイリオ" panose="020B0604030504040204" pitchFamily="50" charset="-128"/>
            </a:rPr>
            <a:t>コンテナ</a:t>
          </a:r>
        </a:p>
      </dgm:t>
    </dgm:pt>
    <dgm:pt modelId="{D5E213C2-A8CA-4166-86E6-C4AEC6E84B83}" type="parTrans" cxnId="{AD2160E6-B5CA-466F-97C6-E76CBED58336}">
      <dgm:prSet/>
      <dgm:spPr/>
      <dgm:t>
        <a:bodyPr/>
        <a:lstStyle/>
        <a:p>
          <a:endParaRPr kumimoji="1" lang="ja-JP" altLang="en-US"/>
        </a:p>
      </dgm:t>
    </dgm:pt>
    <dgm:pt modelId="{8EAE27F4-9CAA-461B-B548-6DDE0D17D8C1}" type="sibTrans" cxnId="{AD2160E6-B5CA-466F-97C6-E76CBED58336}">
      <dgm:prSet/>
      <dgm:spPr>
        <a:ln w="38100">
          <a:solidFill>
            <a:srgbClr val="58B931"/>
          </a:solidFill>
        </a:ln>
      </dgm:spPr>
      <dgm:t>
        <a:bodyPr/>
        <a:lstStyle/>
        <a:p>
          <a:endParaRPr kumimoji="1" lang="ja-JP" altLang="en-US"/>
        </a:p>
      </dgm:t>
    </dgm:pt>
    <dgm:pt modelId="{76FBA79F-6C53-49DD-B183-111DF5B8BE47}">
      <dgm:prSet custT="1"/>
      <dgm:spPr>
        <a:solidFill>
          <a:srgbClr val="58B931"/>
        </a:solidFill>
      </dgm:spPr>
      <dgm:t>
        <a:bodyPr/>
        <a:lstStyle/>
        <a:p>
          <a:r>
            <a:rPr kumimoji="1" lang="ja-JP" altLang="en-US" sz="1200" b="1" dirty="0">
              <a:latin typeface="メイリオ" panose="020B0604030504040204" pitchFamily="50" charset="-128"/>
              <a:ea typeface="メイリオ" panose="020B0604030504040204" pitchFamily="50" charset="-128"/>
            </a:rPr>
            <a:t>メディカル</a:t>
          </a:r>
        </a:p>
      </dgm:t>
    </dgm:pt>
    <dgm:pt modelId="{B788D9F6-2590-4856-BF43-B7BBBD35FFA5}" type="parTrans" cxnId="{F8C6FF0A-41C3-4DE0-8F7F-594712A36851}">
      <dgm:prSet/>
      <dgm:spPr/>
      <dgm:t>
        <a:bodyPr/>
        <a:lstStyle/>
        <a:p>
          <a:endParaRPr kumimoji="1" lang="ja-JP" altLang="en-US"/>
        </a:p>
      </dgm:t>
    </dgm:pt>
    <dgm:pt modelId="{7401FA8E-33E9-4606-AB59-03E6E6647AAB}" type="sibTrans" cxnId="{F8C6FF0A-41C3-4DE0-8F7F-594712A36851}">
      <dgm:prSet/>
      <dgm:spPr>
        <a:ln w="38100">
          <a:solidFill>
            <a:srgbClr val="58B931"/>
          </a:solidFill>
        </a:ln>
      </dgm:spPr>
      <dgm:t>
        <a:bodyPr/>
        <a:lstStyle/>
        <a:p>
          <a:endParaRPr kumimoji="1" lang="ja-JP" altLang="en-US"/>
        </a:p>
      </dgm:t>
    </dgm:pt>
    <dgm:pt modelId="{6BD45D69-210A-462F-B295-E20948311AAB}">
      <dgm:prSet phldrT="[テキスト]" custT="1"/>
      <dgm:spPr>
        <a:solidFill>
          <a:srgbClr val="58B931"/>
        </a:solidFill>
      </dgm:spPr>
      <dgm:t>
        <a:bodyPr/>
        <a:lstStyle/>
        <a:p>
          <a:pPr>
            <a:lnSpc>
              <a:spcPts val="1300"/>
            </a:lnSpc>
          </a:pPr>
          <a:r>
            <a:rPr kumimoji="1" lang="ja-JP" altLang="en-US" sz="1200" b="1" dirty="0">
              <a:latin typeface="メイリオ" panose="020B0604030504040204" pitchFamily="50" charset="-128"/>
              <a:ea typeface="メイリオ" panose="020B0604030504040204" pitchFamily="50" charset="-128"/>
            </a:rPr>
            <a:t>家電</a:t>
          </a:r>
          <a:endParaRPr kumimoji="1" lang="en-US" altLang="ja-JP" sz="1200" b="1" dirty="0">
            <a:latin typeface="メイリオ" panose="020B0604030504040204" pitchFamily="50" charset="-128"/>
            <a:ea typeface="メイリオ" panose="020B0604030504040204" pitchFamily="50" charset="-128"/>
          </a:endParaRPr>
        </a:p>
        <a:p>
          <a:pPr>
            <a:lnSpc>
              <a:spcPts val="1300"/>
            </a:lnSpc>
          </a:pPr>
          <a:r>
            <a:rPr kumimoji="1" lang="ja-JP" altLang="en-US" sz="1200" b="1" dirty="0">
              <a:latin typeface="メイリオ" panose="020B0604030504040204" pitchFamily="50" charset="-128"/>
              <a:ea typeface="メイリオ" panose="020B0604030504040204" pitchFamily="50" charset="-128"/>
            </a:rPr>
            <a:t>リサイクル</a:t>
          </a:r>
        </a:p>
      </dgm:t>
    </dgm:pt>
    <dgm:pt modelId="{50F6DF14-EF80-4CA0-9942-849648B89D89}" type="parTrans" cxnId="{09476F75-692F-402E-BFD2-577C06DC0643}">
      <dgm:prSet/>
      <dgm:spPr/>
      <dgm:t>
        <a:bodyPr/>
        <a:lstStyle/>
        <a:p>
          <a:endParaRPr kumimoji="1" lang="ja-JP" altLang="en-US"/>
        </a:p>
      </dgm:t>
    </dgm:pt>
    <dgm:pt modelId="{1BE0818A-ED84-4A2D-9B26-E88869D0B766}" type="sibTrans" cxnId="{09476F75-692F-402E-BFD2-577C06DC0643}">
      <dgm:prSet/>
      <dgm:spPr>
        <a:ln w="38100">
          <a:solidFill>
            <a:srgbClr val="58B931"/>
          </a:solidFill>
        </a:ln>
      </dgm:spPr>
      <dgm:t>
        <a:bodyPr/>
        <a:lstStyle/>
        <a:p>
          <a:endParaRPr kumimoji="1" lang="ja-JP" altLang="en-US"/>
        </a:p>
      </dgm:t>
    </dgm:pt>
    <dgm:pt modelId="{A7B3B94B-80D3-4500-A821-5A172103ECD6}" type="pres">
      <dgm:prSet presAssocID="{BAC9D75B-1603-40A3-9514-5302D9FB6525}" presName="cycle" presStyleCnt="0">
        <dgm:presLayoutVars>
          <dgm:dir/>
          <dgm:resizeHandles val="exact"/>
        </dgm:presLayoutVars>
      </dgm:prSet>
      <dgm:spPr/>
    </dgm:pt>
    <dgm:pt modelId="{B736001B-4BB0-4CA8-8500-0CEF2C0AB639}" type="pres">
      <dgm:prSet presAssocID="{ADB99DF2-792A-4DF6-843D-F9C91BB346E3}" presName="node" presStyleLbl="node1" presStyleIdx="0" presStyleCnt="7">
        <dgm:presLayoutVars>
          <dgm:bulletEnabled val="1"/>
        </dgm:presLayoutVars>
      </dgm:prSet>
      <dgm:spPr/>
    </dgm:pt>
    <dgm:pt modelId="{2C7FC3CF-6CE7-4B40-891F-BADEBA5A7DEF}" type="pres">
      <dgm:prSet presAssocID="{ADB99DF2-792A-4DF6-843D-F9C91BB346E3}" presName="spNode" presStyleCnt="0"/>
      <dgm:spPr/>
    </dgm:pt>
    <dgm:pt modelId="{6EF8878F-00DE-424D-BD11-4F4035E89F9A}" type="pres">
      <dgm:prSet presAssocID="{B7B30D44-A00B-42B9-8C25-A803C386BAAE}" presName="sibTrans" presStyleLbl="sibTrans1D1" presStyleIdx="0" presStyleCnt="7"/>
      <dgm:spPr/>
    </dgm:pt>
    <dgm:pt modelId="{B837163E-3506-49E9-B74C-92DF11AEEE96}" type="pres">
      <dgm:prSet presAssocID="{D806197D-19E0-4C4C-B7DC-E92310F9F378}" presName="node" presStyleLbl="node1" presStyleIdx="1" presStyleCnt="7" custRadScaleRad="98971" custRadScaleInc="11710">
        <dgm:presLayoutVars>
          <dgm:bulletEnabled val="1"/>
        </dgm:presLayoutVars>
      </dgm:prSet>
      <dgm:spPr/>
    </dgm:pt>
    <dgm:pt modelId="{2710E6B1-9720-4DBD-8C1A-0A9F560E50C5}" type="pres">
      <dgm:prSet presAssocID="{D806197D-19E0-4C4C-B7DC-E92310F9F378}" presName="spNode" presStyleCnt="0"/>
      <dgm:spPr/>
    </dgm:pt>
    <dgm:pt modelId="{66297990-CC6F-4F88-BE92-AB6A58003B23}" type="pres">
      <dgm:prSet presAssocID="{B5B61A71-E691-47D0-B98F-55E2F5FA85FF}" presName="sibTrans" presStyleLbl="sibTrans1D1" presStyleIdx="1" presStyleCnt="7"/>
      <dgm:spPr/>
    </dgm:pt>
    <dgm:pt modelId="{238D5CE8-03D4-42DC-A375-13084E8654C5}" type="pres">
      <dgm:prSet presAssocID="{93CE4D4D-9731-4708-923B-0820648FF6D7}" presName="node" presStyleLbl="node1" presStyleIdx="2" presStyleCnt="7" custRadScaleRad="99871" custRadScaleInc="-23954">
        <dgm:presLayoutVars>
          <dgm:bulletEnabled val="1"/>
        </dgm:presLayoutVars>
      </dgm:prSet>
      <dgm:spPr/>
    </dgm:pt>
    <dgm:pt modelId="{B93F3E2F-01BD-4C5B-AB1C-C3CC6BCF6729}" type="pres">
      <dgm:prSet presAssocID="{93CE4D4D-9731-4708-923B-0820648FF6D7}" presName="spNode" presStyleCnt="0"/>
      <dgm:spPr/>
    </dgm:pt>
    <dgm:pt modelId="{0B139D34-08BA-47F0-A34D-C957C05840E2}" type="pres">
      <dgm:prSet presAssocID="{58447895-F160-4391-B256-EE1335631D97}" presName="sibTrans" presStyleLbl="sibTrans1D1" presStyleIdx="2" presStyleCnt="7"/>
      <dgm:spPr/>
    </dgm:pt>
    <dgm:pt modelId="{6C6F120C-15DB-4E11-AB0C-35BA287A7150}" type="pres">
      <dgm:prSet presAssocID="{D1B2AEEE-392D-425F-841C-CE7A10AB62E6}" presName="node" presStyleLbl="node1" presStyleIdx="3" presStyleCnt="7" custRadScaleRad="101653" custRadScaleInc="-31733">
        <dgm:presLayoutVars>
          <dgm:bulletEnabled val="1"/>
        </dgm:presLayoutVars>
      </dgm:prSet>
      <dgm:spPr/>
    </dgm:pt>
    <dgm:pt modelId="{00E21EBE-F65E-41FA-95A1-713C6701A631}" type="pres">
      <dgm:prSet presAssocID="{D1B2AEEE-392D-425F-841C-CE7A10AB62E6}" presName="spNode" presStyleCnt="0"/>
      <dgm:spPr/>
    </dgm:pt>
    <dgm:pt modelId="{3C3EA3BE-BC0A-4695-BCE0-031ABC32967F}" type="pres">
      <dgm:prSet presAssocID="{BC17FF2F-4BF5-44AA-A411-7D4C1B847DE2}" presName="sibTrans" presStyleLbl="sibTrans1D1" presStyleIdx="3" presStyleCnt="7"/>
      <dgm:spPr/>
    </dgm:pt>
    <dgm:pt modelId="{6DB0DE56-20D2-41DF-97C0-BF4BD7695496}" type="pres">
      <dgm:prSet presAssocID="{88F7DD3B-EBC0-4474-B0E1-6C1DA113EF10}" presName="node" presStyleLbl="node1" presStyleIdx="4" presStyleCnt="7" custRadScaleRad="100931" custRadScaleInc="27734">
        <dgm:presLayoutVars>
          <dgm:bulletEnabled val="1"/>
        </dgm:presLayoutVars>
      </dgm:prSet>
      <dgm:spPr/>
    </dgm:pt>
    <dgm:pt modelId="{DB3DF0CA-FD5E-45FF-90B2-10BD22C768EF}" type="pres">
      <dgm:prSet presAssocID="{88F7DD3B-EBC0-4474-B0E1-6C1DA113EF10}" presName="spNode" presStyleCnt="0"/>
      <dgm:spPr/>
    </dgm:pt>
    <dgm:pt modelId="{8B36614D-A7BB-4E86-A97A-8102170EC1D7}" type="pres">
      <dgm:prSet presAssocID="{8EAE27F4-9CAA-461B-B548-6DDE0D17D8C1}" presName="sibTrans" presStyleLbl="sibTrans1D1" presStyleIdx="4" presStyleCnt="7"/>
      <dgm:spPr/>
    </dgm:pt>
    <dgm:pt modelId="{67D5407C-F9DA-4BCD-9C15-70BD6E7006F1}" type="pres">
      <dgm:prSet presAssocID="{6BD45D69-210A-462F-B295-E20948311AAB}" presName="node" presStyleLbl="node1" presStyleIdx="5" presStyleCnt="7" custRadScaleRad="98971" custRadScaleInc="11710">
        <dgm:presLayoutVars>
          <dgm:bulletEnabled val="1"/>
        </dgm:presLayoutVars>
      </dgm:prSet>
      <dgm:spPr/>
    </dgm:pt>
    <dgm:pt modelId="{7AF26D9D-9D10-4A8A-9072-B75C65EB8AC7}" type="pres">
      <dgm:prSet presAssocID="{6BD45D69-210A-462F-B295-E20948311AAB}" presName="spNode" presStyleCnt="0"/>
      <dgm:spPr/>
    </dgm:pt>
    <dgm:pt modelId="{D5EA50C0-5E17-4CC4-8B96-8BB4F2E902E8}" type="pres">
      <dgm:prSet presAssocID="{1BE0818A-ED84-4A2D-9B26-E88869D0B766}" presName="sibTrans" presStyleLbl="sibTrans1D1" presStyleIdx="5" presStyleCnt="7"/>
      <dgm:spPr/>
    </dgm:pt>
    <dgm:pt modelId="{AB7C9DB4-423A-4B43-AF3B-0453DC151948}" type="pres">
      <dgm:prSet presAssocID="{76FBA79F-6C53-49DD-B183-111DF5B8BE47}" presName="node" presStyleLbl="node1" presStyleIdx="6" presStyleCnt="7" custRadScaleRad="98104" custRadScaleInc="-7655">
        <dgm:presLayoutVars>
          <dgm:bulletEnabled val="1"/>
        </dgm:presLayoutVars>
      </dgm:prSet>
      <dgm:spPr/>
    </dgm:pt>
    <dgm:pt modelId="{75C664C9-84B5-49A4-B71C-48669A6B27D8}" type="pres">
      <dgm:prSet presAssocID="{76FBA79F-6C53-49DD-B183-111DF5B8BE47}" presName="spNode" presStyleCnt="0"/>
      <dgm:spPr/>
    </dgm:pt>
    <dgm:pt modelId="{47E72BAD-3E8A-4BE7-8734-3EC115BB5BBE}" type="pres">
      <dgm:prSet presAssocID="{7401FA8E-33E9-4606-AB59-03E6E6647AAB}" presName="sibTrans" presStyleLbl="sibTrans1D1" presStyleIdx="6" presStyleCnt="7"/>
      <dgm:spPr/>
    </dgm:pt>
  </dgm:ptLst>
  <dgm:cxnLst>
    <dgm:cxn modelId="{97F59C04-96CD-418D-93BE-232BD6FEAFA3}" type="presOf" srcId="{93CE4D4D-9731-4708-923B-0820648FF6D7}" destId="{238D5CE8-03D4-42DC-A375-13084E8654C5}" srcOrd="0" destOrd="0" presId="urn:microsoft.com/office/officeart/2005/8/layout/cycle6"/>
    <dgm:cxn modelId="{F8C6FF0A-41C3-4DE0-8F7F-594712A36851}" srcId="{BAC9D75B-1603-40A3-9514-5302D9FB6525}" destId="{76FBA79F-6C53-49DD-B183-111DF5B8BE47}" srcOrd="6" destOrd="0" parTransId="{B788D9F6-2590-4856-BF43-B7BBBD35FFA5}" sibTransId="{7401FA8E-33E9-4606-AB59-03E6E6647AAB}"/>
    <dgm:cxn modelId="{6644CC17-6A87-4A46-8595-C654AF75BEE7}" type="presOf" srcId="{BAC9D75B-1603-40A3-9514-5302D9FB6525}" destId="{A7B3B94B-80D3-4500-A821-5A172103ECD6}" srcOrd="0" destOrd="0" presId="urn:microsoft.com/office/officeart/2005/8/layout/cycle6"/>
    <dgm:cxn modelId="{6335EA1C-6D50-49FC-8FE3-28EC8DA50240}" srcId="{BAC9D75B-1603-40A3-9514-5302D9FB6525}" destId="{93CE4D4D-9731-4708-923B-0820648FF6D7}" srcOrd="2" destOrd="0" parTransId="{21F2F956-9F05-45A0-BC9B-00A0228847A4}" sibTransId="{58447895-F160-4391-B256-EE1335631D97}"/>
    <dgm:cxn modelId="{7B76E81E-7026-4760-9BD1-6CF453A16954}" type="presOf" srcId="{D1B2AEEE-392D-425F-841C-CE7A10AB62E6}" destId="{6C6F120C-15DB-4E11-AB0C-35BA287A7150}" srcOrd="0" destOrd="0" presId="urn:microsoft.com/office/officeart/2005/8/layout/cycle6"/>
    <dgm:cxn modelId="{776B0D3C-9065-4E83-B4CD-3F2D8ABAC063}" srcId="{BAC9D75B-1603-40A3-9514-5302D9FB6525}" destId="{D1B2AEEE-392D-425F-841C-CE7A10AB62E6}" srcOrd="3" destOrd="0" parTransId="{8EAD06F3-1D0B-4CA3-B5B9-2BAA5DCAEF23}" sibTransId="{BC17FF2F-4BF5-44AA-A411-7D4C1B847DE2}"/>
    <dgm:cxn modelId="{18C08B5E-351B-4B8F-B4EE-5C18D43E97E9}" type="presOf" srcId="{B5B61A71-E691-47D0-B98F-55E2F5FA85FF}" destId="{66297990-CC6F-4F88-BE92-AB6A58003B23}" srcOrd="0" destOrd="0" presId="urn:microsoft.com/office/officeart/2005/8/layout/cycle6"/>
    <dgm:cxn modelId="{A0A35063-7AB5-4F34-8A3C-746A1C7B8ED9}" type="presOf" srcId="{B7B30D44-A00B-42B9-8C25-A803C386BAAE}" destId="{6EF8878F-00DE-424D-BD11-4F4035E89F9A}" srcOrd="0" destOrd="0" presId="urn:microsoft.com/office/officeart/2005/8/layout/cycle6"/>
    <dgm:cxn modelId="{F6E62967-3273-48A2-929F-C2612C4CC83D}" srcId="{BAC9D75B-1603-40A3-9514-5302D9FB6525}" destId="{ADB99DF2-792A-4DF6-843D-F9C91BB346E3}" srcOrd="0" destOrd="0" parTransId="{4F334718-F31B-41CC-98F6-A23DC143CC6A}" sibTransId="{B7B30D44-A00B-42B9-8C25-A803C386BAAE}"/>
    <dgm:cxn modelId="{895E5468-5473-4FFB-954C-040002D8F6CC}" type="presOf" srcId="{6BD45D69-210A-462F-B295-E20948311AAB}" destId="{67D5407C-F9DA-4BCD-9C15-70BD6E7006F1}" srcOrd="0" destOrd="0" presId="urn:microsoft.com/office/officeart/2005/8/layout/cycle6"/>
    <dgm:cxn modelId="{B91CF86C-95B0-4636-8C59-A5E87B8A514C}" type="presOf" srcId="{BC17FF2F-4BF5-44AA-A411-7D4C1B847DE2}" destId="{3C3EA3BE-BC0A-4695-BCE0-031ABC32967F}" srcOrd="0" destOrd="0" presId="urn:microsoft.com/office/officeart/2005/8/layout/cycle6"/>
    <dgm:cxn modelId="{AAAD774E-1A5F-45BD-934E-8203A037EA41}" type="presOf" srcId="{7401FA8E-33E9-4606-AB59-03E6E6647AAB}" destId="{47E72BAD-3E8A-4BE7-8734-3EC115BB5BBE}" srcOrd="0" destOrd="0" presId="urn:microsoft.com/office/officeart/2005/8/layout/cycle6"/>
    <dgm:cxn modelId="{09476F75-692F-402E-BFD2-577C06DC0643}" srcId="{BAC9D75B-1603-40A3-9514-5302D9FB6525}" destId="{6BD45D69-210A-462F-B295-E20948311AAB}" srcOrd="5" destOrd="0" parTransId="{50F6DF14-EF80-4CA0-9942-849648B89D89}" sibTransId="{1BE0818A-ED84-4A2D-9B26-E88869D0B766}"/>
    <dgm:cxn modelId="{E203FE57-7F9A-4917-A9DB-069E8A81621E}" type="presOf" srcId="{76FBA79F-6C53-49DD-B183-111DF5B8BE47}" destId="{AB7C9DB4-423A-4B43-AF3B-0453DC151948}" srcOrd="0" destOrd="0" presId="urn:microsoft.com/office/officeart/2005/8/layout/cycle6"/>
    <dgm:cxn modelId="{9434A27B-6D96-4A7A-8ACB-3EDB359709AE}" srcId="{BAC9D75B-1603-40A3-9514-5302D9FB6525}" destId="{D806197D-19E0-4C4C-B7DC-E92310F9F378}" srcOrd="1" destOrd="0" parTransId="{2D48C355-AE20-4FAD-9C66-D560F895801A}" sibTransId="{B5B61A71-E691-47D0-B98F-55E2F5FA85FF}"/>
    <dgm:cxn modelId="{32F02D98-529A-427E-9228-5208AEBD9DBE}" type="presOf" srcId="{8EAE27F4-9CAA-461B-B548-6DDE0D17D8C1}" destId="{8B36614D-A7BB-4E86-A97A-8102170EC1D7}" srcOrd="0" destOrd="0" presId="urn:microsoft.com/office/officeart/2005/8/layout/cycle6"/>
    <dgm:cxn modelId="{9710DE9C-DC32-4B78-B1F1-02ADAD1C658B}" type="presOf" srcId="{D806197D-19E0-4C4C-B7DC-E92310F9F378}" destId="{B837163E-3506-49E9-B74C-92DF11AEEE96}" srcOrd="0" destOrd="0" presId="urn:microsoft.com/office/officeart/2005/8/layout/cycle6"/>
    <dgm:cxn modelId="{E1C095AA-7B58-4C47-BBEE-905219E5AB83}" type="presOf" srcId="{1BE0818A-ED84-4A2D-9B26-E88869D0B766}" destId="{D5EA50C0-5E17-4CC4-8B96-8BB4F2E902E8}" srcOrd="0" destOrd="0" presId="urn:microsoft.com/office/officeart/2005/8/layout/cycle6"/>
    <dgm:cxn modelId="{2E5F3FC9-2B1E-4073-B86D-0C6289B2DA4F}" type="presOf" srcId="{58447895-F160-4391-B256-EE1335631D97}" destId="{0B139D34-08BA-47F0-A34D-C957C05840E2}" srcOrd="0" destOrd="0" presId="urn:microsoft.com/office/officeart/2005/8/layout/cycle6"/>
    <dgm:cxn modelId="{AD2160E6-B5CA-466F-97C6-E76CBED58336}" srcId="{BAC9D75B-1603-40A3-9514-5302D9FB6525}" destId="{88F7DD3B-EBC0-4474-B0E1-6C1DA113EF10}" srcOrd="4" destOrd="0" parTransId="{D5E213C2-A8CA-4166-86E6-C4AEC6E84B83}" sibTransId="{8EAE27F4-9CAA-461B-B548-6DDE0D17D8C1}"/>
    <dgm:cxn modelId="{2A546DE7-7522-4FCD-ADCC-35575BA40EB8}" type="presOf" srcId="{88F7DD3B-EBC0-4474-B0E1-6C1DA113EF10}" destId="{6DB0DE56-20D2-41DF-97C0-BF4BD7695496}" srcOrd="0" destOrd="0" presId="urn:microsoft.com/office/officeart/2005/8/layout/cycle6"/>
    <dgm:cxn modelId="{17BCE9E8-8CDF-407F-8EB6-6CB3E91AF816}" type="presOf" srcId="{ADB99DF2-792A-4DF6-843D-F9C91BB346E3}" destId="{B736001B-4BB0-4CA8-8500-0CEF2C0AB639}" srcOrd="0" destOrd="0" presId="urn:microsoft.com/office/officeart/2005/8/layout/cycle6"/>
    <dgm:cxn modelId="{189E66BE-6E0B-42E0-A79A-1E4C69DB79FD}" type="presParOf" srcId="{A7B3B94B-80D3-4500-A821-5A172103ECD6}" destId="{B736001B-4BB0-4CA8-8500-0CEF2C0AB639}" srcOrd="0" destOrd="0" presId="urn:microsoft.com/office/officeart/2005/8/layout/cycle6"/>
    <dgm:cxn modelId="{F579EB5A-1A3D-4A71-AA97-989C3BE0BF95}" type="presParOf" srcId="{A7B3B94B-80D3-4500-A821-5A172103ECD6}" destId="{2C7FC3CF-6CE7-4B40-891F-BADEBA5A7DEF}" srcOrd="1" destOrd="0" presId="urn:microsoft.com/office/officeart/2005/8/layout/cycle6"/>
    <dgm:cxn modelId="{7C484D2F-04F4-468C-BC5A-5A9BAA96848E}" type="presParOf" srcId="{A7B3B94B-80D3-4500-A821-5A172103ECD6}" destId="{6EF8878F-00DE-424D-BD11-4F4035E89F9A}" srcOrd="2" destOrd="0" presId="urn:microsoft.com/office/officeart/2005/8/layout/cycle6"/>
    <dgm:cxn modelId="{50F85BFF-B84F-41A7-A0CA-DA78763FB36B}" type="presParOf" srcId="{A7B3B94B-80D3-4500-A821-5A172103ECD6}" destId="{B837163E-3506-49E9-B74C-92DF11AEEE96}" srcOrd="3" destOrd="0" presId="urn:microsoft.com/office/officeart/2005/8/layout/cycle6"/>
    <dgm:cxn modelId="{5497A34A-BB5A-4884-9EA0-EE34A3BEE5C1}" type="presParOf" srcId="{A7B3B94B-80D3-4500-A821-5A172103ECD6}" destId="{2710E6B1-9720-4DBD-8C1A-0A9F560E50C5}" srcOrd="4" destOrd="0" presId="urn:microsoft.com/office/officeart/2005/8/layout/cycle6"/>
    <dgm:cxn modelId="{22EBA4B3-FF16-4AC8-9058-B34E704F4483}" type="presParOf" srcId="{A7B3B94B-80D3-4500-A821-5A172103ECD6}" destId="{66297990-CC6F-4F88-BE92-AB6A58003B23}" srcOrd="5" destOrd="0" presId="urn:microsoft.com/office/officeart/2005/8/layout/cycle6"/>
    <dgm:cxn modelId="{2FA88973-3E63-4952-A633-812FA11C475E}" type="presParOf" srcId="{A7B3B94B-80D3-4500-A821-5A172103ECD6}" destId="{238D5CE8-03D4-42DC-A375-13084E8654C5}" srcOrd="6" destOrd="0" presId="urn:microsoft.com/office/officeart/2005/8/layout/cycle6"/>
    <dgm:cxn modelId="{ABBDD8B1-0542-4FEC-9C6C-A3A030D4A8BE}" type="presParOf" srcId="{A7B3B94B-80D3-4500-A821-5A172103ECD6}" destId="{B93F3E2F-01BD-4C5B-AB1C-C3CC6BCF6729}" srcOrd="7" destOrd="0" presId="urn:microsoft.com/office/officeart/2005/8/layout/cycle6"/>
    <dgm:cxn modelId="{7C7A8484-10D1-4BCE-BBAD-4A0314FB8349}" type="presParOf" srcId="{A7B3B94B-80D3-4500-A821-5A172103ECD6}" destId="{0B139D34-08BA-47F0-A34D-C957C05840E2}" srcOrd="8" destOrd="0" presId="urn:microsoft.com/office/officeart/2005/8/layout/cycle6"/>
    <dgm:cxn modelId="{A0D605C4-5523-4841-A555-51B02EB2E417}" type="presParOf" srcId="{A7B3B94B-80D3-4500-A821-5A172103ECD6}" destId="{6C6F120C-15DB-4E11-AB0C-35BA287A7150}" srcOrd="9" destOrd="0" presId="urn:microsoft.com/office/officeart/2005/8/layout/cycle6"/>
    <dgm:cxn modelId="{35B51B2C-B588-449A-ACC2-ACF234AF6BE0}" type="presParOf" srcId="{A7B3B94B-80D3-4500-A821-5A172103ECD6}" destId="{00E21EBE-F65E-41FA-95A1-713C6701A631}" srcOrd="10" destOrd="0" presId="urn:microsoft.com/office/officeart/2005/8/layout/cycle6"/>
    <dgm:cxn modelId="{42A3D57C-F448-41D2-9E57-F335856D786D}" type="presParOf" srcId="{A7B3B94B-80D3-4500-A821-5A172103ECD6}" destId="{3C3EA3BE-BC0A-4695-BCE0-031ABC32967F}" srcOrd="11" destOrd="0" presId="urn:microsoft.com/office/officeart/2005/8/layout/cycle6"/>
    <dgm:cxn modelId="{874FC51F-1B46-4C32-98AD-F1E66A9F9015}" type="presParOf" srcId="{A7B3B94B-80D3-4500-A821-5A172103ECD6}" destId="{6DB0DE56-20D2-41DF-97C0-BF4BD7695496}" srcOrd="12" destOrd="0" presId="urn:microsoft.com/office/officeart/2005/8/layout/cycle6"/>
    <dgm:cxn modelId="{080B40CF-FC4C-450F-9134-2CE78A6F1176}" type="presParOf" srcId="{A7B3B94B-80D3-4500-A821-5A172103ECD6}" destId="{DB3DF0CA-FD5E-45FF-90B2-10BD22C768EF}" srcOrd="13" destOrd="0" presId="urn:microsoft.com/office/officeart/2005/8/layout/cycle6"/>
    <dgm:cxn modelId="{B34D3D82-D08F-49C0-83B1-98A5C8D29CA0}" type="presParOf" srcId="{A7B3B94B-80D3-4500-A821-5A172103ECD6}" destId="{8B36614D-A7BB-4E86-A97A-8102170EC1D7}" srcOrd="14" destOrd="0" presId="urn:microsoft.com/office/officeart/2005/8/layout/cycle6"/>
    <dgm:cxn modelId="{E6EC7D86-7C6E-4502-8BC3-BC1DDB278818}" type="presParOf" srcId="{A7B3B94B-80D3-4500-A821-5A172103ECD6}" destId="{67D5407C-F9DA-4BCD-9C15-70BD6E7006F1}" srcOrd="15" destOrd="0" presId="urn:microsoft.com/office/officeart/2005/8/layout/cycle6"/>
    <dgm:cxn modelId="{EF81B009-C6FD-44F6-920D-F19DF9AC61A0}" type="presParOf" srcId="{A7B3B94B-80D3-4500-A821-5A172103ECD6}" destId="{7AF26D9D-9D10-4A8A-9072-B75C65EB8AC7}" srcOrd="16" destOrd="0" presId="urn:microsoft.com/office/officeart/2005/8/layout/cycle6"/>
    <dgm:cxn modelId="{292C49F2-9E82-41C2-B53B-507292DEDED4}" type="presParOf" srcId="{A7B3B94B-80D3-4500-A821-5A172103ECD6}" destId="{D5EA50C0-5E17-4CC4-8B96-8BB4F2E902E8}" srcOrd="17" destOrd="0" presId="urn:microsoft.com/office/officeart/2005/8/layout/cycle6"/>
    <dgm:cxn modelId="{96D955DE-1081-4B43-A1FC-BCF1A97FF9AF}" type="presParOf" srcId="{A7B3B94B-80D3-4500-A821-5A172103ECD6}" destId="{AB7C9DB4-423A-4B43-AF3B-0453DC151948}" srcOrd="18" destOrd="0" presId="urn:microsoft.com/office/officeart/2005/8/layout/cycle6"/>
    <dgm:cxn modelId="{4212EB5A-BA28-48C7-A19B-7CBF13344216}" type="presParOf" srcId="{A7B3B94B-80D3-4500-A821-5A172103ECD6}" destId="{75C664C9-84B5-49A4-B71C-48669A6B27D8}" srcOrd="19" destOrd="0" presId="urn:microsoft.com/office/officeart/2005/8/layout/cycle6"/>
    <dgm:cxn modelId="{9FAE5BD4-F0BA-448C-8C7E-86F61F9BD32C}" type="presParOf" srcId="{A7B3B94B-80D3-4500-A821-5A172103ECD6}" destId="{47E72BAD-3E8A-4BE7-8734-3EC115BB5BBE}" srcOrd="20"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6001B-4BB0-4CA8-8500-0CEF2C0AB639}">
      <dsp:nvSpPr>
        <dsp:cNvPr id="0" name=""/>
        <dsp:cNvSpPr/>
      </dsp:nvSpPr>
      <dsp:spPr>
        <a:xfrm>
          <a:off x="3288660" y="547"/>
          <a:ext cx="960649" cy="624422"/>
        </a:xfrm>
        <a:prstGeom prst="roundRect">
          <a:avLst/>
        </a:prstGeom>
        <a:solidFill>
          <a:srgbClr val="58B9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en-US" altLang="ja-JP" sz="1200" b="1" kern="1200" dirty="0">
              <a:latin typeface="メイリオ" panose="020B0604030504040204" pitchFamily="50" charset="-128"/>
              <a:ea typeface="メイリオ" panose="020B0604030504040204" pitchFamily="50" charset="-128"/>
            </a:rPr>
            <a:t>3 P L</a:t>
          </a:r>
          <a:endParaRPr kumimoji="1" lang="ja-JP" altLang="en-US" sz="1200" b="1" kern="1200" dirty="0">
            <a:latin typeface="メイリオ" panose="020B0604030504040204" pitchFamily="50" charset="-128"/>
            <a:ea typeface="メイリオ" panose="020B0604030504040204" pitchFamily="50" charset="-128"/>
          </a:endParaRPr>
        </a:p>
      </dsp:txBody>
      <dsp:txXfrm>
        <a:off x="3319142" y="31029"/>
        <a:ext cx="899685" cy="563458"/>
      </dsp:txXfrm>
    </dsp:sp>
    <dsp:sp modelId="{6EF8878F-00DE-424D-BD11-4F4035E89F9A}">
      <dsp:nvSpPr>
        <dsp:cNvPr id="0" name=""/>
        <dsp:cNvSpPr/>
      </dsp:nvSpPr>
      <dsp:spPr>
        <a:xfrm>
          <a:off x="1944332" y="299893"/>
          <a:ext cx="3561773" cy="3561773"/>
        </a:xfrm>
        <a:custGeom>
          <a:avLst/>
          <a:gdLst/>
          <a:ahLst/>
          <a:cxnLst/>
          <a:rect l="0" t="0" r="0" b="0"/>
          <a:pathLst>
            <a:path>
              <a:moveTo>
                <a:pt x="2311941" y="81022"/>
              </a:moveTo>
              <a:arcTo wR="1780886" hR="1780886" stAng="17240960" swAng="1389367"/>
            </a:path>
          </a:pathLst>
        </a:custGeom>
        <a:noFill/>
        <a:ln w="34925" cap="flat" cmpd="sng" algn="ctr">
          <a:solidFill>
            <a:srgbClr val="58B931"/>
          </a:solidFill>
          <a:prstDash val="solid"/>
        </a:ln>
        <a:effectLst/>
      </dsp:spPr>
      <dsp:style>
        <a:lnRef idx="1">
          <a:scrgbClr r="0" g="0" b="0"/>
        </a:lnRef>
        <a:fillRef idx="0">
          <a:scrgbClr r="0" g="0" b="0"/>
        </a:fillRef>
        <a:effectRef idx="0">
          <a:scrgbClr r="0" g="0" b="0"/>
        </a:effectRef>
        <a:fontRef idx="minor"/>
      </dsp:style>
    </dsp:sp>
    <dsp:sp modelId="{B837163E-3506-49E9-B74C-92DF11AEEE96}">
      <dsp:nvSpPr>
        <dsp:cNvPr id="0" name=""/>
        <dsp:cNvSpPr/>
      </dsp:nvSpPr>
      <dsp:spPr>
        <a:xfrm>
          <a:off x="4704335" y="731440"/>
          <a:ext cx="960649" cy="624422"/>
        </a:xfrm>
        <a:prstGeom prst="roundRect">
          <a:avLst/>
        </a:prstGeom>
        <a:solidFill>
          <a:srgbClr val="58B9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青果物輸送</a:t>
          </a:r>
        </a:p>
      </dsp:txBody>
      <dsp:txXfrm>
        <a:off x="4734817" y="761922"/>
        <a:ext cx="899685" cy="563458"/>
      </dsp:txXfrm>
    </dsp:sp>
    <dsp:sp modelId="{66297990-CC6F-4F88-BE92-AB6A58003B23}">
      <dsp:nvSpPr>
        <dsp:cNvPr id="0" name=""/>
        <dsp:cNvSpPr/>
      </dsp:nvSpPr>
      <dsp:spPr>
        <a:xfrm>
          <a:off x="1987230" y="353744"/>
          <a:ext cx="3561773" cy="3561773"/>
        </a:xfrm>
        <a:custGeom>
          <a:avLst/>
          <a:gdLst/>
          <a:ahLst/>
          <a:cxnLst/>
          <a:rect l="0" t="0" r="0" b="0"/>
          <a:pathLst>
            <a:path>
              <a:moveTo>
                <a:pt x="3385600" y="1008585"/>
              </a:moveTo>
              <a:arcTo wR="1780886" hR="1780886" stAng="20057992" swAng="1368618"/>
            </a:path>
          </a:pathLst>
        </a:custGeom>
        <a:noFill/>
        <a:ln w="38100" cap="flat" cmpd="sng" algn="ctr">
          <a:solidFill>
            <a:srgbClr val="58B931"/>
          </a:solidFill>
          <a:prstDash val="solid"/>
        </a:ln>
        <a:effectLst/>
      </dsp:spPr>
      <dsp:style>
        <a:lnRef idx="1">
          <a:scrgbClr r="0" g="0" b="0"/>
        </a:lnRef>
        <a:fillRef idx="0">
          <a:scrgbClr r="0" g="0" b="0"/>
        </a:fillRef>
        <a:effectRef idx="0">
          <a:scrgbClr r="0" g="0" b="0"/>
        </a:effectRef>
        <a:fontRef idx="minor"/>
      </dsp:style>
    </dsp:sp>
    <dsp:sp modelId="{238D5CE8-03D4-42DC-A375-13084E8654C5}">
      <dsp:nvSpPr>
        <dsp:cNvPr id="0" name=""/>
        <dsp:cNvSpPr/>
      </dsp:nvSpPr>
      <dsp:spPr>
        <a:xfrm>
          <a:off x="5046545" y="2052021"/>
          <a:ext cx="960649" cy="624422"/>
        </a:xfrm>
        <a:prstGeom prst="roundRect">
          <a:avLst/>
        </a:prstGeom>
        <a:solidFill>
          <a:srgbClr val="58B9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1">
          <a:noAutofit/>
        </a:bodyPr>
        <a:lstStyle/>
        <a:p>
          <a:pPr marL="0" lvl="0" indent="0" algn="ctr" defTabSz="533400">
            <a:lnSpc>
              <a:spcPts val="13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特殊輸送</a:t>
          </a:r>
          <a:endParaRPr kumimoji="1" lang="en-US" altLang="ja-JP" sz="1200" b="1" kern="1200" dirty="0">
            <a:latin typeface="メイリオ" panose="020B0604030504040204" pitchFamily="50" charset="-128"/>
            <a:ea typeface="メイリオ" panose="020B0604030504040204" pitchFamily="50" charset="-128"/>
          </a:endParaRPr>
        </a:p>
        <a:p>
          <a:pPr marL="0" lvl="0" indent="0" algn="ctr" defTabSz="533400">
            <a:lnSpc>
              <a:spcPts val="13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引越し</a:t>
          </a:r>
        </a:p>
      </dsp:txBody>
      <dsp:txXfrm>
        <a:off x="5077027" y="2082503"/>
        <a:ext cx="899685" cy="563458"/>
      </dsp:txXfrm>
    </dsp:sp>
    <dsp:sp modelId="{0B139D34-08BA-47F0-A34D-C957C05840E2}">
      <dsp:nvSpPr>
        <dsp:cNvPr id="0" name=""/>
        <dsp:cNvSpPr/>
      </dsp:nvSpPr>
      <dsp:spPr>
        <a:xfrm>
          <a:off x="1962181" y="385597"/>
          <a:ext cx="3561773" cy="3561773"/>
        </a:xfrm>
        <a:custGeom>
          <a:avLst/>
          <a:gdLst/>
          <a:ahLst/>
          <a:cxnLst/>
          <a:rect l="0" t="0" r="0" b="0"/>
          <a:pathLst>
            <a:path>
              <a:moveTo>
                <a:pt x="3485046" y="2297990"/>
              </a:moveTo>
              <a:arcTo wR="1780886" hR="1780886" stAng="1012782" swAng="1422136"/>
            </a:path>
          </a:pathLst>
        </a:custGeom>
        <a:noFill/>
        <a:ln w="38100" cap="flat" cmpd="sng" algn="ctr">
          <a:solidFill>
            <a:srgbClr val="58B931"/>
          </a:solidFill>
          <a:prstDash val="solid"/>
        </a:ln>
        <a:effectLst/>
      </dsp:spPr>
      <dsp:style>
        <a:lnRef idx="1">
          <a:scrgbClr r="0" g="0" b="0"/>
        </a:lnRef>
        <a:fillRef idx="0">
          <a:scrgbClr r="0" g="0" b="0"/>
        </a:fillRef>
        <a:effectRef idx="0">
          <a:scrgbClr r="0" g="0" b="0"/>
        </a:effectRef>
        <a:fontRef idx="minor"/>
      </dsp:style>
    </dsp:sp>
    <dsp:sp modelId="{6C6F120C-15DB-4E11-AB0C-35BA287A7150}">
      <dsp:nvSpPr>
        <dsp:cNvPr id="0" name=""/>
        <dsp:cNvSpPr/>
      </dsp:nvSpPr>
      <dsp:spPr>
        <a:xfrm>
          <a:off x="4225219" y="3330669"/>
          <a:ext cx="960649" cy="624422"/>
        </a:xfrm>
        <a:prstGeom prst="roundRect">
          <a:avLst/>
        </a:prstGeom>
        <a:solidFill>
          <a:srgbClr val="58B9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通 関</a:t>
          </a:r>
        </a:p>
      </dsp:txBody>
      <dsp:txXfrm>
        <a:off x="4255701" y="3361151"/>
        <a:ext cx="899685" cy="563458"/>
      </dsp:txXfrm>
    </dsp:sp>
    <dsp:sp modelId="{3C3EA3BE-BC0A-4695-BCE0-031ABC32967F}">
      <dsp:nvSpPr>
        <dsp:cNvPr id="0" name=""/>
        <dsp:cNvSpPr/>
      </dsp:nvSpPr>
      <dsp:spPr>
        <a:xfrm>
          <a:off x="2014053" y="336525"/>
          <a:ext cx="3561773" cy="3561773"/>
        </a:xfrm>
        <a:custGeom>
          <a:avLst/>
          <a:gdLst/>
          <a:ahLst/>
          <a:cxnLst/>
          <a:rect l="0" t="0" r="0" b="0"/>
          <a:pathLst>
            <a:path>
              <a:moveTo>
                <a:pt x="2202550" y="3511134"/>
              </a:moveTo>
              <a:arcTo wR="1780886" hR="1780886" stAng="4578234" swAng="1696923"/>
            </a:path>
          </a:pathLst>
        </a:custGeom>
        <a:noFill/>
        <a:ln w="38100" cap="flat" cmpd="sng" algn="ctr">
          <a:solidFill>
            <a:srgbClr val="58B931"/>
          </a:solidFill>
          <a:prstDash val="solid"/>
        </a:ln>
        <a:effectLst/>
      </dsp:spPr>
      <dsp:style>
        <a:lnRef idx="1">
          <a:scrgbClr r="0" g="0" b="0"/>
        </a:lnRef>
        <a:fillRef idx="0">
          <a:scrgbClr r="0" g="0" b="0"/>
        </a:fillRef>
        <a:effectRef idx="0">
          <a:scrgbClr r="0" g="0" b="0"/>
        </a:effectRef>
        <a:fontRef idx="minor"/>
      </dsp:style>
    </dsp:sp>
    <dsp:sp modelId="{6DB0DE56-20D2-41DF-97C0-BF4BD7695496}">
      <dsp:nvSpPr>
        <dsp:cNvPr id="0" name=""/>
        <dsp:cNvSpPr/>
      </dsp:nvSpPr>
      <dsp:spPr>
        <a:xfrm>
          <a:off x="2377223" y="3330682"/>
          <a:ext cx="960649" cy="624422"/>
        </a:xfrm>
        <a:prstGeom prst="roundRect">
          <a:avLst/>
        </a:prstGeom>
        <a:solidFill>
          <a:srgbClr val="58B9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3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鉄道</a:t>
          </a:r>
          <a:endParaRPr kumimoji="1" lang="en-US" altLang="ja-JP" sz="1200" b="1" kern="1200" dirty="0">
            <a:latin typeface="メイリオ" panose="020B0604030504040204" pitchFamily="50" charset="-128"/>
            <a:ea typeface="メイリオ" panose="020B0604030504040204" pitchFamily="50" charset="-128"/>
          </a:endParaRPr>
        </a:p>
        <a:p>
          <a:pPr marL="0" lvl="0" indent="0" algn="ctr" defTabSz="533400">
            <a:lnSpc>
              <a:spcPts val="13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コンテナ</a:t>
          </a:r>
        </a:p>
      </dsp:txBody>
      <dsp:txXfrm>
        <a:off x="2407705" y="3361164"/>
        <a:ext cx="899685" cy="563458"/>
      </dsp:txXfrm>
    </dsp:sp>
    <dsp:sp modelId="{8B36614D-A7BB-4E86-A97A-8102170EC1D7}">
      <dsp:nvSpPr>
        <dsp:cNvPr id="0" name=""/>
        <dsp:cNvSpPr/>
      </dsp:nvSpPr>
      <dsp:spPr>
        <a:xfrm>
          <a:off x="2035839" y="390426"/>
          <a:ext cx="3561773" cy="3561773"/>
        </a:xfrm>
        <a:custGeom>
          <a:avLst/>
          <a:gdLst/>
          <a:ahLst/>
          <a:cxnLst/>
          <a:rect l="0" t="0" r="0" b="0"/>
          <a:pathLst>
            <a:path>
              <a:moveTo>
                <a:pt x="424635" y="2935070"/>
              </a:moveTo>
              <a:arcTo wR="1780886" hR="1780886" stAng="8376112" swAng="1298216"/>
            </a:path>
          </a:pathLst>
        </a:custGeom>
        <a:noFill/>
        <a:ln w="38100" cap="flat" cmpd="sng" algn="ctr">
          <a:solidFill>
            <a:srgbClr val="58B931"/>
          </a:solidFill>
          <a:prstDash val="solid"/>
        </a:ln>
        <a:effectLst/>
      </dsp:spPr>
      <dsp:style>
        <a:lnRef idx="1">
          <a:scrgbClr r="0" g="0" b="0"/>
        </a:lnRef>
        <a:fillRef idx="0">
          <a:scrgbClr r="0" g="0" b="0"/>
        </a:fillRef>
        <a:effectRef idx="0">
          <a:scrgbClr r="0" g="0" b="0"/>
        </a:effectRef>
        <a:fontRef idx="minor"/>
      </dsp:style>
    </dsp:sp>
    <dsp:sp modelId="{67D5407C-F9DA-4BCD-9C15-70BD6E7006F1}">
      <dsp:nvSpPr>
        <dsp:cNvPr id="0" name=""/>
        <dsp:cNvSpPr/>
      </dsp:nvSpPr>
      <dsp:spPr>
        <a:xfrm>
          <a:off x="1557606" y="2113207"/>
          <a:ext cx="960649" cy="624422"/>
        </a:xfrm>
        <a:prstGeom prst="roundRect">
          <a:avLst/>
        </a:prstGeom>
        <a:solidFill>
          <a:srgbClr val="58B9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ts val="13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家電</a:t>
          </a:r>
          <a:endParaRPr kumimoji="1" lang="en-US" altLang="ja-JP" sz="1200" b="1" kern="1200" dirty="0">
            <a:latin typeface="メイリオ" panose="020B0604030504040204" pitchFamily="50" charset="-128"/>
            <a:ea typeface="メイリオ" panose="020B0604030504040204" pitchFamily="50" charset="-128"/>
          </a:endParaRPr>
        </a:p>
        <a:p>
          <a:pPr marL="0" lvl="0" indent="0" algn="ctr" defTabSz="533400">
            <a:lnSpc>
              <a:spcPts val="13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リサイクル</a:t>
          </a:r>
        </a:p>
      </dsp:txBody>
      <dsp:txXfrm>
        <a:off x="1588088" y="2143689"/>
        <a:ext cx="899685" cy="563458"/>
      </dsp:txXfrm>
    </dsp:sp>
    <dsp:sp modelId="{D5EA50C0-5E17-4CC4-8B96-8BB4F2E902E8}">
      <dsp:nvSpPr>
        <dsp:cNvPr id="0" name=""/>
        <dsp:cNvSpPr/>
      </dsp:nvSpPr>
      <dsp:spPr>
        <a:xfrm>
          <a:off x="2006417" y="352539"/>
          <a:ext cx="3561773" cy="3561773"/>
        </a:xfrm>
        <a:custGeom>
          <a:avLst/>
          <a:gdLst/>
          <a:ahLst/>
          <a:cxnLst/>
          <a:rect l="0" t="0" r="0" b="0"/>
          <a:pathLst>
            <a:path>
              <a:moveTo>
                <a:pt x="221" y="1752802"/>
              </a:moveTo>
              <a:arcTo wR="1780886" hR="1780886" stAng="10854214" swAng="1500542"/>
            </a:path>
          </a:pathLst>
        </a:custGeom>
        <a:noFill/>
        <a:ln w="38100" cap="flat" cmpd="sng" algn="ctr">
          <a:solidFill>
            <a:srgbClr val="58B931"/>
          </a:solidFill>
          <a:prstDash val="solid"/>
        </a:ln>
        <a:effectLst/>
      </dsp:spPr>
      <dsp:style>
        <a:lnRef idx="1">
          <a:scrgbClr r="0" g="0" b="0"/>
        </a:lnRef>
        <a:fillRef idx="0">
          <a:scrgbClr r="0" g="0" b="0"/>
        </a:fillRef>
        <a:effectRef idx="0">
          <a:scrgbClr r="0" g="0" b="0"/>
        </a:effectRef>
        <a:fontRef idx="minor"/>
      </dsp:style>
    </dsp:sp>
    <dsp:sp modelId="{AB7C9DB4-423A-4B43-AF3B-0453DC151948}">
      <dsp:nvSpPr>
        <dsp:cNvPr id="0" name=""/>
        <dsp:cNvSpPr/>
      </dsp:nvSpPr>
      <dsp:spPr>
        <a:xfrm>
          <a:off x="1898117" y="723690"/>
          <a:ext cx="960649" cy="624422"/>
        </a:xfrm>
        <a:prstGeom prst="roundRect">
          <a:avLst/>
        </a:prstGeom>
        <a:solidFill>
          <a:srgbClr val="58B93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kumimoji="1" lang="ja-JP" altLang="en-US" sz="1200" b="1" kern="1200" dirty="0">
              <a:latin typeface="メイリオ" panose="020B0604030504040204" pitchFamily="50" charset="-128"/>
              <a:ea typeface="メイリオ" panose="020B0604030504040204" pitchFamily="50" charset="-128"/>
            </a:rPr>
            <a:t>メディカル</a:t>
          </a:r>
        </a:p>
      </dsp:txBody>
      <dsp:txXfrm>
        <a:off x="1928599" y="754172"/>
        <a:ext cx="899685" cy="563458"/>
      </dsp:txXfrm>
    </dsp:sp>
    <dsp:sp modelId="{47E72BAD-3E8A-4BE7-8734-3EC115BB5BBE}">
      <dsp:nvSpPr>
        <dsp:cNvPr id="0" name=""/>
        <dsp:cNvSpPr/>
      </dsp:nvSpPr>
      <dsp:spPr>
        <a:xfrm>
          <a:off x="2072013" y="287008"/>
          <a:ext cx="3561773" cy="3561773"/>
        </a:xfrm>
        <a:custGeom>
          <a:avLst/>
          <a:gdLst/>
          <a:ahLst/>
          <a:cxnLst/>
          <a:rect l="0" t="0" r="0" b="0"/>
          <a:pathLst>
            <a:path>
              <a:moveTo>
                <a:pt x="617953" y="432129"/>
              </a:moveTo>
              <a:arcTo wR="1780886" hR="1780886" stAng="13753874" swAng="1324418"/>
            </a:path>
          </a:pathLst>
        </a:custGeom>
        <a:noFill/>
        <a:ln w="38100" cap="flat" cmpd="sng" algn="ctr">
          <a:solidFill>
            <a:srgbClr val="58B931"/>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19302" cy="49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5" rIns="91344" bIns="45675" numCol="1" anchor="t" anchorCtr="0" compatLnSpc="1">
            <a:prstTxWarp prst="textNoShape">
              <a:avLst/>
            </a:prstTxWarp>
          </a:bodyPr>
          <a:lstStyle>
            <a:lvl1pPr defTabSz="874558" eaLnBrk="0" hangingPunct="0">
              <a:defRPr sz="1200"/>
            </a:lvl1pPr>
          </a:lstStyle>
          <a:p>
            <a:pPr>
              <a:defRPr/>
            </a:pPr>
            <a:endParaRPr lang="en-US" altLang="ja-JP"/>
          </a:p>
        </p:txBody>
      </p:sp>
      <p:sp>
        <p:nvSpPr>
          <p:cNvPr id="75779" name="Rectangle 3"/>
          <p:cNvSpPr>
            <a:spLocks noGrp="1" noChangeArrowheads="1"/>
          </p:cNvSpPr>
          <p:nvPr>
            <p:ph type="dt" sz="quarter" idx="1"/>
          </p:nvPr>
        </p:nvSpPr>
        <p:spPr bwMode="auto">
          <a:xfrm>
            <a:off x="3814890" y="0"/>
            <a:ext cx="2919302" cy="49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5" rIns="91344" bIns="45675" numCol="1" anchor="t" anchorCtr="0" compatLnSpc="1">
            <a:prstTxWarp prst="textNoShape">
              <a:avLst/>
            </a:prstTxWarp>
          </a:bodyPr>
          <a:lstStyle>
            <a:lvl1pPr algn="r" defTabSz="874558" eaLnBrk="0" hangingPunct="0">
              <a:defRPr sz="1200"/>
            </a:lvl1pPr>
          </a:lstStyle>
          <a:p>
            <a:pPr>
              <a:defRPr/>
            </a:pPr>
            <a:fld id="{419DD5F0-1764-4769-A5DA-77D158AE8F41}" type="datetimeFigureOut">
              <a:rPr lang="ja-JP" altLang="en-US"/>
              <a:pPr>
                <a:defRPr/>
              </a:pPr>
              <a:t>2021/10/28</a:t>
            </a:fld>
            <a:endParaRPr lang="en-US" altLang="ja-JP"/>
          </a:p>
        </p:txBody>
      </p:sp>
      <p:sp>
        <p:nvSpPr>
          <p:cNvPr id="75780" name="Rectangle 4"/>
          <p:cNvSpPr>
            <a:spLocks noGrp="1" noChangeArrowheads="1"/>
          </p:cNvSpPr>
          <p:nvPr>
            <p:ph type="ftr" sz="quarter" idx="2"/>
          </p:nvPr>
        </p:nvSpPr>
        <p:spPr bwMode="auto">
          <a:xfrm>
            <a:off x="0" y="9369927"/>
            <a:ext cx="2919302" cy="49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5" rIns="91344" bIns="45675" numCol="1" anchor="b" anchorCtr="0" compatLnSpc="1">
            <a:prstTxWarp prst="textNoShape">
              <a:avLst/>
            </a:prstTxWarp>
          </a:bodyPr>
          <a:lstStyle>
            <a:lvl1pPr defTabSz="874558" eaLnBrk="0" hangingPunct="0">
              <a:defRPr sz="1200"/>
            </a:lvl1pPr>
          </a:lstStyle>
          <a:p>
            <a:pPr>
              <a:defRPr/>
            </a:pPr>
            <a:endParaRPr lang="en-US" altLang="ja-JP"/>
          </a:p>
        </p:txBody>
      </p:sp>
      <p:sp>
        <p:nvSpPr>
          <p:cNvPr id="75781" name="Rectangle 5"/>
          <p:cNvSpPr>
            <a:spLocks noGrp="1" noChangeArrowheads="1"/>
          </p:cNvSpPr>
          <p:nvPr>
            <p:ph type="sldNum" sz="quarter" idx="3"/>
          </p:nvPr>
        </p:nvSpPr>
        <p:spPr bwMode="auto">
          <a:xfrm>
            <a:off x="3814890" y="9369927"/>
            <a:ext cx="2919302" cy="49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44" tIns="45675" rIns="91344" bIns="45675" numCol="1" anchor="b" anchorCtr="0" compatLnSpc="1">
            <a:prstTxWarp prst="textNoShape">
              <a:avLst/>
            </a:prstTxWarp>
          </a:bodyPr>
          <a:lstStyle>
            <a:lvl1pPr algn="r" defTabSz="873269">
              <a:defRPr sz="1200" smtClean="0"/>
            </a:lvl1pPr>
          </a:lstStyle>
          <a:p>
            <a:pPr>
              <a:defRPr/>
            </a:pPr>
            <a:fld id="{21CB4E6B-EDB5-4C0F-A6B3-791FF1B4A6C3}" type="slidenum">
              <a:rPr lang="ja-JP" altLang="en-US"/>
              <a:pPr>
                <a:defRPr/>
              </a:pPr>
              <a:t>‹#›</a:t>
            </a:fld>
            <a:endParaRPr lang="en-US" altLang="ja-JP"/>
          </a:p>
        </p:txBody>
      </p:sp>
    </p:spTree>
    <p:extLst>
      <p:ext uri="{BB962C8B-B14F-4D97-AF65-F5344CB8AC3E}">
        <p14:creationId xmlns:p14="http://schemas.microsoft.com/office/powerpoint/2010/main" val="4100520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bwMode="auto">
          <a:xfrm>
            <a:off x="0" y="3"/>
            <a:ext cx="2919302" cy="4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7" tIns="45655" rIns="91307" bIns="45655" numCol="1" anchor="t" anchorCtr="0" compatLnSpc="1">
            <a:prstTxWarp prst="textNoShape">
              <a:avLst/>
            </a:prstTxWarp>
          </a:bodyPr>
          <a:lstStyle>
            <a:lvl1pPr defTabSz="912308" eaLnBrk="1" hangingPunct="1">
              <a:defRPr sz="1100"/>
            </a:lvl1pPr>
          </a:lstStyle>
          <a:p>
            <a:pPr>
              <a:defRPr/>
            </a:pPr>
            <a:endParaRPr lang="en-US" altLang="ja-JP"/>
          </a:p>
        </p:txBody>
      </p:sp>
      <p:sp>
        <p:nvSpPr>
          <p:cNvPr id="3" name="日付プレースホルダ 2"/>
          <p:cNvSpPr>
            <a:spLocks noGrp="1"/>
          </p:cNvSpPr>
          <p:nvPr>
            <p:ph type="dt" idx="1"/>
          </p:nvPr>
        </p:nvSpPr>
        <p:spPr bwMode="auto">
          <a:xfrm>
            <a:off x="3814890" y="3"/>
            <a:ext cx="2919302" cy="4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7" tIns="45655" rIns="91307" bIns="45655" numCol="1" anchor="t" anchorCtr="0" compatLnSpc="1">
            <a:prstTxWarp prst="textNoShape">
              <a:avLst/>
            </a:prstTxWarp>
          </a:bodyPr>
          <a:lstStyle>
            <a:lvl1pPr algn="r" defTabSz="912308" eaLnBrk="1" hangingPunct="1">
              <a:defRPr sz="1100"/>
            </a:lvl1pPr>
          </a:lstStyle>
          <a:p>
            <a:pPr>
              <a:defRPr/>
            </a:pPr>
            <a:fld id="{700BEA13-BF9F-4632-912B-193A290C2539}" type="datetimeFigureOut">
              <a:rPr lang="ja-JP" altLang="en-US"/>
              <a:pPr>
                <a:defRPr/>
              </a:pPr>
              <a:t>2021/10/28</a:t>
            </a:fld>
            <a:endParaRPr lang="en-US" altLang="ja-JP"/>
          </a:p>
        </p:txBody>
      </p:sp>
      <p:sp>
        <p:nvSpPr>
          <p:cNvPr id="4" name="スライド イメージ プレースホルダ 3"/>
          <p:cNvSpPr>
            <a:spLocks noGrp="1" noRot="1" noChangeAspect="1"/>
          </p:cNvSpPr>
          <p:nvPr>
            <p:ph type="sldImg" idx="2"/>
          </p:nvPr>
        </p:nvSpPr>
        <p:spPr>
          <a:xfrm>
            <a:off x="80963" y="73025"/>
            <a:ext cx="6573837" cy="4552950"/>
          </a:xfrm>
          <a:prstGeom prst="rect">
            <a:avLst/>
          </a:prstGeom>
          <a:noFill/>
          <a:ln w="12700">
            <a:solidFill>
              <a:prstClr val="black"/>
            </a:solidFill>
          </a:ln>
        </p:spPr>
        <p:txBody>
          <a:bodyPr vert="horz" lIns="89701" tIns="44854" rIns="89701" bIns="44854" rtlCol="0" anchor="ctr"/>
          <a:lstStyle/>
          <a:p>
            <a:pPr lvl="0"/>
            <a:endParaRPr lang="ja-JP" altLang="en-US" noProof="0"/>
          </a:p>
        </p:txBody>
      </p:sp>
      <p:sp>
        <p:nvSpPr>
          <p:cNvPr id="5" name="ノート プレースホルダ 4"/>
          <p:cNvSpPr>
            <a:spLocks noGrp="1"/>
          </p:cNvSpPr>
          <p:nvPr>
            <p:ph type="body" sz="quarter" idx="3"/>
          </p:nvPr>
        </p:nvSpPr>
        <p:spPr bwMode="auto">
          <a:xfrm>
            <a:off x="3" y="4790543"/>
            <a:ext cx="6735763" cy="621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7" tIns="45655" rIns="91307" bIns="45655"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 5"/>
          <p:cNvSpPr>
            <a:spLocks noGrp="1"/>
          </p:cNvSpPr>
          <p:nvPr>
            <p:ph type="ftr" sz="quarter" idx="4"/>
          </p:nvPr>
        </p:nvSpPr>
        <p:spPr bwMode="auto">
          <a:xfrm>
            <a:off x="0" y="9371501"/>
            <a:ext cx="2919302"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7" tIns="45655" rIns="91307" bIns="45655" numCol="1" anchor="b" anchorCtr="0" compatLnSpc="1">
            <a:prstTxWarp prst="textNoShape">
              <a:avLst/>
            </a:prstTxWarp>
          </a:bodyPr>
          <a:lstStyle>
            <a:lvl1pPr defTabSz="912308" eaLnBrk="1" hangingPunct="1">
              <a:defRPr sz="1100"/>
            </a:lvl1pPr>
          </a:lstStyle>
          <a:p>
            <a:pPr>
              <a:defRPr/>
            </a:pPr>
            <a:endParaRPr lang="en-US" altLang="ja-JP"/>
          </a:p>
        </p:txBody>
      </p:sp>
      <p:sp>
        <p:nvSpPr>
          <p:cNvPr id="7" name="スライド番号プレースホルダ 6"/>
          <p:cNvSpPr>
            <a:spLocks noGrp="1"/>
          </p:cNvSpPr>
          <p:nvPr>
            <p:ph type="sldNum" sz="quarter" idx="5"/>
          </p:nvPr>
        </p:nvSpPr>
        <p:spPr bwMode="auto">
          <a:xfrm>
            <a:off x="3814890" y="9371501"/>
            <a:ext cx="2919302" cy="49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7" tIns="45655" rIns="91307" bIns="45655" numCol="1" anchor="b" anchorCtr="0" compatLnSpc="1">
            <a:prstTxWarp prst="textNoShape">
              <a:avLst/>
            </a:prstTxWarp>
          </a:bodyPr>
          <a:lstStyle>
            <a:lvl1pPr algn="r" defTabSz="911032" eaLnBrk="1" hangingPunct="1">
              <a:defRPr sz="1100" smtClean="0"/>
            </a:lvl1pPr>
          </a:lstStyle>
          <a:p>
            <a:pPr>
              <a:defRPr/>
            </a:pPr>
            <a:fld id="{50757B3A-4820-4985-A972-7B0081AFE9E5}" type="slidenum">
              <a:rPr lang="ja-JP" altLang="en-US"/>
              <a:pPr>
                <a:defRPr/>
              </a:pPr>
              <a:t>‹#›</a:t>
            </a:fld>
            <a:endParaRPr lang="en-US" altLang="ja-JP"/>
          </a:p>
        </p:txBody>
      </p:sp>
    </p:spTree>
    <p:extLst>
      <p:ext uri="{BB962C8B-B14F-4D97-AF65-F5344CB8AC3E}">
        <p14:creationId xmlns:p14="http://schemas.microsoft.com/office/powerpoint/2010/main" val="2748185340"/>
      </p:ext>
    </p:extLst>
  </p:cSld>
  <p:clrMap bg1="lt1" tx1="dk1" bg2="lt2" tx2="dk2" accent1="accent1" accent2="accent2" accent3="accent3" accent4="accent4" accent5="accent5" accent6="accent6" hlink="hlink" folHlink="folHlink"/>
  <p:notesStyle>
    <a:lvl1pPr algn="l" rtl="0" eaLnBrk="0" fontAlgn="base" hangingPunct="0">
      <a:lnSpc>
        <a:spcPts val="2500"/>
      </a:lnSpc>
      <a:spcBef>
        <a:spcPct val="30000"/>
      </a:spcBef>
      <a:spcAft>
        <a:spcPct val="0"/>
      </a:spcAft>
      <a:defRPr kumimoji="1" sz="2400" kern="1200">
        <a:solidFill>
          <a:schemeClr val="tx1"/>
        </a:solidFill>
        <a:latin typeface="メイリオ" pitchFamily="50" charset="-128"/>
        <a:ea typeface="メイリオ" pitchFamily="50" charset="-128"/>
        <a:cs typeface="メイリオ" pitchFamily="50" charset="-128"/>
      </a:defRPr>
    </a:lvl1pPr>
    <a:lvl2pPr marL="457200" algn="l" rtl="0" eaLnBrk="0" fontAlgn="base" hangingPunct="0">
      <a:lnSpc>
        <a:spcPts val="2500"/>
      </a:lnSpc>
      <a:spcBef>
        <a:spcPct val="30000"/>
      </a:spcBef>
      <a:spcAft>
        <a:spcPct val="0"/>
      </a:spcAft>
      <a:defRPr kumimoji="1" sz="2400" kern="1200">
        <a:solidFill>
          <a:schemeClr val="tx1"/>
        </a:solidFill>
        <a:latin typeface="メイリオ" pitchFamily="50" charset="-128"/>
        <a:ea typeface="メイリオ" pitchFamily="50" charset="-128"/>
        <a:cs typeface="メイリオ" pitchFamily="50" charset="-128"/>
      </a:defRPr>
    </a:lvl2pPr>
    <a:lvl3pPr marL="914400" algn="l" rtl="0" eaLnBrk="0" fontAlgn="base" hangingPunct="0">
      <a:lnSpc>
        <a:spcPts val="2500"/>
      </a:lnSpc>
      <a:spcBef>
        <a:spcPct val="30000"/>
      </a:spcBef>
      <a:spcAft>
        <a:spcPct val="0"/>
      </a:spcAft>
      <a:defRPr kumimoji="1" sz="2400" kern="1200">
        <a:solidFill>
          <a:schemeClr val="tx1"/>
        </a:solidFill>
        <a:latin typeface="メイリオ" pitchFamily="50" charset="-128"/>
        <a:ea typeface="メイリオ" pitchFamily="50" charset="-128"/>
        <a:cs typeface="メイリオ" pitchFamily="50" charset="-128"/>
      </a:defRPr>
    </a:lvl3pPr>
    <a:lvl4pPr marL="1371600" algn="l" rtl="0" eaLnBrk="0" fontAlgn="base" hangingPunct="0">
      <a:lnSpc>
        <a:spcPts val="2500"/>
      </a:lnSpc>
      <a:spcBef>
        <a:spcPct val="30000"/>
      </a:spcBef>
      <a:spcAft>
        <a:spcPct val="0"/>
      </a:spcAft>
      <a:defRPr kumimoji="1" sz="2400" kern="1200">
        <a:solidFill>
          <a:schemeClr val="tx1"/>
        </a:solidFill>
        <a:latin typeface="メイリオ" pitchFamily="50" charset="-128"/>
        <a:ea typeface="メイリオ" pitchFamily="50" charset="-128"/>
        <a:cs typeface="メイリオ" pitchFamily="50" charset="-128"/>
      </a:defRPr>
    </a:lvl4pPr>
    <a:lvl5pPr marL="1828800" algn="l" rtl="0" eaLnBrk="0" fontAlgn="base" hangingPunct="0">
      <a:lnSpc>
        <a:spcPts val="2500"/>
      </a:lnSpc>
      <a:spcBef>
        <a:spcPct val="30000"/>
      </a:spcBef>
      <a:spcAft>
        <a:spcPct val="0"/>
      </a:spcAft>
      <a:defRPr kumimoji="1" sz="2400" kern="1200">
        <a:solidFill>
          <a:schemeClr val="tx1"/>
        </a:solidFill>
        <a:latin typeface="メイリオ" pitchFamily="50" charset="-128"/>
        <a:ea typeface="メイリオ" pitchFamily="50" charset="-128"/>
        <a:cs typeface="メイリオ" pitchFamily="50" charset="-128"/>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ノート プレースホルダ 2"/>
          <p:cNvSpPr>
            <a:spLocks noGrp="1"/>
          </p:cNvSpPr>
          <p:nvPr>
            <p:ph type="body" idx="1"/>
          </p:nvPr>
        </p:nvSpPr>
        <p:spPr>
          <a:noFill/>
        </p:spPr>
        <p:txBody>
          <a:bodyPr/>
          <a:lstStyle/>
          <a:p>
            <a:endParaRPr lang="ja-JP" altLang="en-US" sz="1000"/>
          </a:p>
          <a:p>
            <a:endParaRPr lang="ja-JP" altLang="en-US" sz="1000"/>
          </a:p>
          <a:p>
            <a:endParaRPr lang="ja-JP" altLang="en-US" sz="1000"/>
          </a:p>
        </p:txBody>
      </p:sp>
      <p:sp>
        <p:nvSpPr>
          <p:cNvPr id="8195" name="スライド イメージ プレースホルダー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72228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ノート プレースホルダ 2"/>
          <p:cNvSpPr>
            <a:spLocks noGrp="1"/>
          </p:cNvSpPr>
          <p:nvPr>
            <p:ph type="body" idx="1"/>
          </p:nvPr>
        </p:nvSpPr>
        <p:spPr>
          <a:noFill/>
        </p:spPr>
        <p:txBody>
          <a:bodyPr/>
          <a:lstStyle/>
          <a:p>
            <a:endParaRPr lang="ja-JP" altLang="en-US" sz="1000"/>
          </a:p>
          <a:p>
            <a:endParaRPr lang="ja-JP" altLang="en-US" sz="1000"/>
          </a:p>
          <a:p>
            <a:endParaRPr lang="ja-JP" altLang="en-US" sz="1000"/>
          </a:p>
        </p:txBody>
      </p:sp>
      <p:sp>
        <p:nvSpPr>
          <p:cNvPr id="8195" name="スライド イメージ プレースホルダー 5"/>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7156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9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1タイトルとコンテンツ">
    <p:spTree>
      <p:nvGrpSpPr>
        <p:cNvPr id="1" name=""/>
        <p:cNvGrpSpPr/>
        <p:nvPr/>
      </p:nvGrpSpPr>
      <p:grpSpPr>
        <a:xfrm>
          <a:off x="0" y="0"/>
          <a:ext cx="0" cy="0"/>
          <a:chOff x="0" y="0"/>
          <a:chExt cx="0" cy="0"/>
        </a:xfrm>
      </p:grpSpPr>
      <p:sp>
        <p:nvSpPr>
          <p:cNvPr id="4" name="フッター プレースホルダ 4"/>
          <p:cNvSpPr txBox="1">
            <a:spLocks noGrp="1"/>
          </p:cNvSpPr>
          <p:nvPr userDrawn="1"/>
        </p:nvSpPr>
        <p:spPr bwMode="auto">
          <a:xfrm>
            <a:off x="1968500" y="6669088"/>
            <a:ext cx="5969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defRPr/>
            </a:pPr>
            <a:r>
              <a:rPr lang="en-US" altLang="ja-JP" sz="800">
                <a:solidFill>
                  <a:srgbClr val="898989"/>
                </a:solidFill>
                <a:latin typeface="メイリオ" panose="020B0604030504040204" pitchFamily="50" charset="-128"/>
                <a:ea typeface="メイリオ" panose="020B0604030504040204" pitchFamily="50" charset="-128"/>
                <a:cs typeface="メイリオ" panose="020B0604030504040204" pitchFamily="50" charset="-128"/>
              </a:rPr>
              <a:t>Copyright © KYUSHU SANKO  UNYU CO.,LTD.  ALL Rights Reserved</a:t>
            </a:r>
            <a:r>
              <a:rPr lang="en-US" altLang="ja-JP" sz="900">
                <a:solidFill>
                  <a:srgbClr val="898989"/>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900">
              <a:solidFill>
                <a:srgbClr val="898989"/>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 name="図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75700" y="-38100"/>
            <a:ext cx="9842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直線コネクタ 5"/>
          <p:cNvCxnSpPr/>
          <p:nvPr userDrawn="1"/>
        </p:nvCxnSpPr>
        <p:spPr>
          <a:xfrm>
            <a:off x="449263" y="765175"/>
            <a:ext cx="8391525" cy="0"/>
          </a:xfrm>
          <a:prstGeom prst="line">
            <a:avLst/>
          </a:prstGeom>
          <a:ln>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userDrawn="1"/>
        </p:nvCxnSpPr>
        <p:spPr>
          <a:xfrm flipV="1">
            <a:off x="469900" y="252413"/>
            <a:ext cx="0" cy="431800"/>
          </a:xfrm>
          <a:prstGeom prst="line">
            <a:avLst/>
          </a:prstGeom>
          <a:ln w="57150">
            <a:solidFill>
              <a:srgbClr val="45B969"/>
            </a:solidFill>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560512" y="274638"/>
            <a:ext cx="8915400" cy="418058"/>
          </a:xfrm>
        </p:spPr>
        <p:txBody>
          <a:bodyPr>
            <a:noAutofit/>
          </a:bodyPr>
          <a:lstStyle>
            <a:lvl1pPr algn="l">
              <a:defRPr sz="2000" b="1">
                <a:solidFill>
                  <a:srgbClr val="4D4D4D"/>
                </a:solidFill>
                <a:latin typeface="メイリオ" pitchFamily="50" charset="-128"/>
                <a:ea typeface="メイリオ" pitchFamily="50" charset="-128"/>
                <a:cs typeface="メイリオ" pitchFamily="50" charset="-128"/>
              </a:defRPr>
            </a:lvl1pPr>
          </a:lstStyle>
          <a:p>
            <a:r>
              <a:rPr lang="ja-JP" altLang="en-US" dirty="0"/>
              <a:t>マスター タイトルの書式設定</a:t>
            </a:r>
          </a:p>
        </p:txBody>
      </p:sp>
      <p:sp>
        <p:nvSpPr>
          <p:cNvPr id="3" name="コンテンツ プレースホルダー 2"/>
          <p:cNvSpPr>
            <a:spLocks noGrp="1"/>
          </p:cNvSpPr>
          <p:nvPr>
            <p:ph idx="1"/>
          </p:nvPr>
        </p:nvSpPr>
        <p:spPr>
          <a:xfrm>
            <a:off x="495300" y="908720"/>
            <a:ext cx="8915400" cy="5217443"/>
          </a:xfrm>
        </p:spPr>
        <p:txBody>
          <a:bodyPr/>
          <a:lstStyle>
            <a:lvl1pPr marL="266700" indent="-266700">
              <a:lnSpc>
                <a:spcPct val="120000"/>
              </a:lnSpc>
              <a:buClr>
                <a:srgbClr val="6CAD5E"/>
              </a:buClr>
              <a:buFont typeface="Wingdings" pitchFamily="2" charset="2"/>
              <a:buChar char="l"/>
              <a:defRPr sz="1400" baseline="0">
                <a:solidFill>
                  <a:srgbClr val="404040"/>
                </a:solidFill>
                <a:latin typeface="メイリオ" pitchFamily="50" charset="-128"/>
                <a:ea typeface="メイリオ" pitchFamily="50" charset="-128"/>
                <a:cs typeface="メイリオ" pitchFamily="50" charset="-128"/>
              </a:defRPr>
            </a:lvl1pPr>
            <a:lvl2pPr marL="542925" indent="-276225">
              <a:lnSpc>
                <a:spcPct val="120000"/>
              </a:lnSpc>
              <a:buClr>
                <a:srgbClr val="4D4D4D"/>
              </a:buClr>
              <a:buSzPct val="70000"/>
              <a:buFont typeface="Wingdings" pitchFamily="2" charset="2"/>
              <a:buChar char="l"/>
              <a:defRPr sz="1200" baseline="0">
                <a:solidFill>
                  <a:srgbClr val="404040"/>
                </a:solidFill>
                <a:latin typeface="メイリオ" pitchFamily="50" charset="-128"/>
                <a:ea typeface="メイリオ" pitchFamily="50" charset="-128"/>
                <a:cs typeface="メイリオ" pitchFamily="50" charset="-128"/>
              </a:defRPr>
            </a:lvl2pPr>
            <a:lvl3pPr marL="809625" indent="-266700">
              <a:lnSpc>
                <a:spcPct val="120000"/>
              </a:lnSpc>
              <a:buSzPct val="50000"/>
              <a:buFont typeface="Wingdings" pitchFamily="2" charset="2"/>
              <a:buChar char="n"/>
              <a:defRPr sz="1100" baseline="0">
                <a:solidFill>
                  <a:srgbClr val="404040"/>
                </a:solidFill>
                <a:latin typeface="メイリオ" pitchFamily="50" charset="-128"/>
                <a:ea typeface="メイリオ" pitchFamily="50" charset="-128"/>
                <a:cs typeface="メイリオ" pitchFamily="50" charset="-128"/>
              </a:defRPr>
            </a:lvl3pPr>
            <a:lvl4pPr>
              <a:defRPr baseline="0">
                <a:latin typeface="メイリオ" pitchFamily="50" charset="-128"/>
                <a:ea typeface="メイリオ" pitchFamily="50" charset="-128"/>
                <a:cs typeface="メイリオ" pitchFamily="50" charset="-128"/>
              </a:defRPr>
            </a:lvl4pPr>
            <a:lvl5pPr>
              <a:defRPr baseline="0">
                <a:latin typeface="メイリオ" pitchFamily="50" charset="-128"/>
                <a:ea typeface="メイリオ" pitchFamily="50" charset="-128"/>
                <a:cs typeface="メイリオ" pitchFamily="50" charset="-128"/>
              </a:defRPr>
            </a:lvl5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p:txBody>
      </p:sp>
      <p:sp>
        <p:nvSpPr>
          <p:cNvPr id="8" name="スライド番号プレースホルダー 5"/>
          <p:cNvSpPr>
            <a:spLocks noGrp="1"/>
          </p:cNvSpPr>
          <p:nvPr>
            <p:ph type="sldNum" sz="quarter" idx="10"/>
          </p:nvPr>
        </p:nvSpPr>
        <p:spPr/>
        <p:txBody>
          <a:bodyPr/>
          <a:lstStyle>
            <a:lvl1pPr>
              <a:lnSpc>
                <a:spcPct val="100000"/>
              </a:lnSpc>
              <a:spcBef>
                <a:spcPct val="0"/>
              </a:spcBef>
              <a:defRPr smtClean="0"/>
            </a:lvl1pPr>
          </a:lstStyle>
          <a:p>
            <a:pPr>
              <a:defRPr/>
            </a:pPr>
            <a:fld id="{8A1F1790-1EDE-466F-8577-A6CAD24D3867}" type="slidenum">
              <a:rPr lang="ja-JP" altLang="en-US"/>
              <a:pPr>
                <a:defRPr/>
              </a:pPr>
              <a:t>‹#›</a:t>
            </a:fld>
            <a:endParaRPr lang="en-US" altLang="ja-JP"/>
          </a:p>
        </p:txBody>
      </p:sp>
    </p:spTree>
    <p:extLst>
      <p:ext uri="{BB962C8B-B14F-4D97-AF65-F5344CB8AC3E}">
        <p14:creationId xmlns:p14="http://schemas.microsoft.com/office/powerpoint/2010/main" val="3536656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 name="日付プレースホルダー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endParaRPr lang="en-US" altLang="ja-JP"/>
          </a:p>
        </p:txBody>
      </p:sp>
      <p:sp>
        <p:nvSpPr>
          <p:cNvPr id="9" name="スライド番号プレースホルダー 5"/>
          <p:cNvSpPr>
            <a:spLocks noGrp="1"/>
          </p:cNvSpPr>
          <p:nvPr>
            <p:ph type="sldNum" sz="quarter" idx="4"/>
          </p:nvPr>
        </p:nvSpPr>
        <p:spPr>
          <a:xfrm>
            <a:off x="7594600" y="6492875"/>
            <a:ext cx="2311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400" smtClean="0">
                <a:solidFill>
                  <a:srgbClr val="40404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a:defRPr/>
            </a:pPr>
            <a:fld id="{54F7256A-7DF2-4D20-9CAA-7265E9687E9F}"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6385" r:id="rId1"/>
    <p:sldLayoutId id="2147486386" r:id="rId2"/>
  </p:sldLayoutIdLst>
  <p:hf hdr="0" dt="0"/>
  <p:txStyles>
    <p:titleStyle>
      <a:lvl1pPr algn="ctr" rtl="0" eaLnBrk="0" fontAlgn="base" hangingPunct="0">
        <a:spcBef>
          <a:spcPct val="0"/>
        </a:spcBef>
        <a:spcAft>
          <a:spcPct val="0"/>
        </a:spcAft>
        <a:defRPr kumimoji="1" sz="4400" kern="1200">
          <a:solidFill>
            <a:schemeClr val="tx1"/>
          </a:solidFill>
          <a:latin typeface="Arial" charset="0"/>
          <a:ea typeface="+mj-ea"/>
          <a:cs typeface="+mj-cs"/>
        </a:defRPr>
      </a:lvl1pPr>
      <a:lvl2pPr algn="ctr"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38.emf"/></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emf"/><Relationship Id="rId13"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emf"/><Relationship Id="rId5" Type="http://schemas.openxmlformats.org/officeDocument/2006/relationships/diagramQuickStyle" Target="../diagrams/quickStyle1.xml"/><Relationship Id="rId15" Type="http://schemas.openxmlformats.org/officeDocument/2006/relationships/image" Target="../media/image13.emf"/><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emf"/><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8249" t="24207" r="36551" b="19635"/>
          <a:stretch>
            <a:fillRect/>
          </a:stretch>
        </p:blipFill>
        <p:spPr bwMode="auto">
          <a:xfrm>
            <a:off x="8645489" y="467390"/>
            <a:ext cx="654416" cy="91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152800" y="4753832"/>
            <a:ext cx="3600400" cy="954107"/>
          </a:xfrm>
          <a:prstGeom prst="rect">
            <a:avLst/>
          </a:prstGeom>
          <a:noFill/>
        </p:spPr>
        <p:txBody>
          <a:bodyPr wrap="square" rtlCol="0">
            <a:spAutoFit/>
          </a:bodyPr>
          <a:lstStyle/>
          <a:p>
            <a:pPr algn="ctr"/>
            <a:endParaRPr lang="en-US" altLang="ja-JP" sz="1600" dirty="0">
              <a:latin typeface="メイリオ" pitchFamily="50" charset="-128"/>
              <a:ea typeface="メイリオ" pitchFamily="50" charset="-128"/>
              <a:cs typeface="メイリオ" pitchFamily="50" charset="-128"/>
            </a:endParaRPr>
          </a:p>
          <a:p>
            <a:pPr algn="ctr"/>
            <a:r>
              <a:rPr kumimoji="1" lang="ja-JP" altLang="en-US" sz="2400" dirty="0">
                <a:latin typeface="メイリオ" pitchFamily="50" charset="-128"/>
                <a:ea typeface="メイリオ" pitchFamily="50" charset="-128"/>
                <a:cs typeface="メイリオ" pitchFamily="50" charset="-128"/>
              </a:rPr>
              <a:t>九州産交運輸株式会社</a:t>
            </a:r>
            <a:endParaRPr kumimoji="1" lang="en-US" altLang="ja-JP" sz="2400" dirty="0">
              <a:latin typeface="メイリオ" pitchFamily="50" charset="-128"/>
              <a:ea typeface="メイリオ" pitchFamily="50" charset="-128"/>
              <a:cs typeface="メイリオ" pitchFamily="50" charset="-128"/>
            </a:endParaRPr>
          </a:p>
          <a:p>
            <a:pPr algn="ctr"/>
            <a:endParaRPr kumimoji="1" lang="en-US" altLang="ja-JP" sz="1600" dirty="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453546" y="1378989"/>
            <a:ext cx="936104" cy="338554"/>
          </a:xfrm>
          <a:prstGeom prst="rect">
            <a:avLst/>
          </a:prstGeom>
          <a:noFill/>
        </p:spPr>
        <p:txBody>
          <a:bodyPr wrap="square" rtlCol="0">
            <a:spAutoFit/>
          </a:bodyPr>
          <a:lstStyle/>
          <a:p>
            <a:pPr algn="l"/>
            <a:endParaRPr kumimoji="1" lang="ja-JP" altLang="en-US" sz="1600" dirty="0">
              <a:latin typeface="メイリオ" pitchFamily="50" charset="-128"/>
              <a:ea typeface="メイリオ" pitchFamily="50" charset="-128"/>
              <a:cs typeface="メイリオ" pitchFamily="50" charset="-128"/>
            </a:endParaRPr>
          </a:p>
        </p:txBody>
      </p:sp>
      <p:sp>
        <p:nvSpPr>
          <p:cNvPr id="6" name="正方形/長方形 5"/>
          <p:cNvSpPr/>
          <p:nvPr/>
        </p:nvSpPr>
        <p:spPr>
          <a:xfrm>
            <a:off x="1439406" y="2060848"/>
            <a:ext cx="6955750" cy="1569660"/>
          </a:xfrm>
          <a:prstGeom prst="rect">
            <a:avLst/>
          </a:prstGeom>
          <a:noFill/>
        </p:spPr>
        <p:txBody>
          <a:bodyPr wrap="none" lIns="91440" tIns="45720" rIns="91440" bIns="45720">
            <a:spAutoFit/>
          </a:bodyPr>
          <a:lstStyle/>
          <a:p>
            <a:pPr algn="ctr"/>
            <a:r>
              <a:rPr lang="ja-JP" altLang="en-US" sz="4800" b="1" cap="none" spc="0" dirty="0">
                <a:ln w="0"/>
                <a:solidFill>
                  <a:srgbClr val="58B931"/>
                </a:solidFill>
                <a:effectLst/>
                <a:latin typeface="メイリオ" panose="020B0604030504040204" pitchFamily="50" charset="-128"/>
                <a:ea typeface="メイリオ" panose="020B0604030504040204" pitchFamily="50" charset="-128"/>
              </a:rPr>
              <a:t>安全衛生教育推進による</a:t>
            </a:r>
            <a:endParaRPr lang="en-US" altLang="ja-JP" sz="4800" b="1" cap="none" spc="0" dirty="0">
              <a:ln w="0"/>
              <a:solidFill>
                <a:srgbClr val="58B931"/>
              </a:solidFill>
              <a:effectLst/>
              <a:latin typeface="メイリオ" panose="020B0604030504040204" pitchFamily="50" charset="-128"/>
              <a:ea typeface="メイリオ" panose="020B0604030504040204" pitchFamily="50" charset="-128"/>
            </a:endParaRPr>
          </a:p>
          <a:p>
            <a:pPr algn="ctr"/>
            <a:r>
              <a:rPr lang="ja-JP" altLang="en-US" sz="4800" b="1" dirty="0">
                <a:ln w="0"/>
                <a:solidFill>
                  <a:srgbClr val="58B931"/>
                </a:solidFill>
                <a:latin typeface="メイリオ" panose="020B0604030504040204" pitchFamily="50" charset="-128"/>
                <a:ea typeface="メイリオ" panose="020B0604030504040204" pitchFamily="50" charset="-128"/>
              </a:rPr>
              <a:t>災害撲滅への取組み</a:t>
            </a:r>
            <a:endParaRPr lang="ja-JP" altLang="en-US" sz="4800" b="1" cap="none" spc="0" dirty="0">
              <a:ln w="0"/>
              <a:solidFill>
                <a:srgbClr val="58B931"/>
              </a:solidFill>
              <a:effectLst/>
              <a:latin typeface="メイリオ" panose="020B0604030504040204" pitchFamily="50" charset="-128"/>
              <a:ea typeface="メイリオ" panose="020B0604030504040204" pitchFamily="50" charset="-128"/>
            </a:endParaRPr>
          </a:p>
        </p:txBody>
      </p:sp>
      <p:pic>
        <p:nvPicPr>
          <p:cNvPr id="7" name="図 2" descr="画面の領域"/>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0584" y="4810470"/>
            <a:ext cx="619317" cy="72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17F214FB-338E-4301-8BBB-F9F127AAD4D6}"/>
              </a:ext>
            </a:extLst>
          </p:cNvPr>
          <p:cNvSpPr txBox="1"/>
          <p:nvPr/>
        </p:nvSpPr>
        <p:spPr>
          <a:xfrm>
            <a:off x="3117081" y="4101855"/>
            <a:ext cx="3600400" cy="954107"/>
          </a:xfrm>
          <a:prstGeom prst="rect">
            <a:avLst/>
          </a:prstGeom>
          <a:noFill/>
        </p:spPr>
        <p:txBody>
          <a:bodyPr wrap="square" rtlCol="0">
            <a:spAutoFit/>
          </a:bodyPr>
          <a:lstStyle/>
          <a:p>
            <a:pPr algn="ctr"/>
            <a:endParaRPr lang="en-US" altLang="ja-JP" sz="1600" dirty="0">
              <a:latin typeface="メイリオ" pitchFamily="50" charset="-128"/>
              <a:ea typeface="メイリオ" pitchFamily="50" charset="-128"/>
              <a:cs typeface="メイリオ" pitchFamily="50" charset="-128"/>
            </a:endParaRPr>
          </a:p>
          <a:p>
            <a:pPr algn="ctr"/>
            <a:r>
              <a:rPr lang="en-US" altLang="ja-JP" sz="2400" dirty="0">
                <a:latin typeface="メイリオ" pitchFamily="50" charset="-128"/>
                <a:ea typeface="メイリオ" pitchFamily="50" charset="-128"/>
                <a:cs typeface="メイリオ" pitchFamily="50" charset="-128"/>
              </a:rPr>
              <a:t>2021</a:t>
            </a:r>
            <a:r>
              <a:rPr lang="ja-JP" altLang="en-US" sz="2400" dirty="0">
                <a:latin typeface="メイリオ" pitchFamily="50" charset="-128"/>
                <a:ea typeface="メイリオ" pitchFamily="50" charset="-128"/>
                <a:cs typeface="メイリオ" pitchFamily="50" charset="-128"/>
              </a:rPr>
              <a:t>年</a:t>
            </a:r>
            <a:r>
              <a:rPr lang="en-US" altLang="ja-JP" sz="2400" dirty="0">
                <a:latin typeface="メイリオ" pitchFamily="50" charset="-128"/>
                <a:ea typeface="メイリオ" pitchFamily="50" charset="-128"/>
                <a:cs typeface="メイリオ" pitchFamily="50" charset="-128"/>
              </a:rPr>
              <a:t>11</a:t>
            </a:r>
            <a:r>
              <a:rPr lang="ja-JP" altLang="en-US" sz="2400" dirty="0">
                <a:latin typeface="メイリオ" pitchFamily="50" charset="-128"/>
                <a:ea typeface="メイリオ" pitchFamily="50" charset="-128"/>
                <a:cs typeface="メイリオ" pitchFamily="50" charset="-128"/>
              </a:rPr>
              <a:t>月</a:t>
            </a:r>
            <a:r>
              <a:rPr lang="en-US" altLang="ja-JP" sz="2400" dirty="0">
                <a:latin typeface="メイリオ" pitchFamily="50" charset="-128"/>
                <a:ea typeface="メイリオ" pitchFamily="50" charset="-128"/>
                <a:cs typeface="メイリオ" pitchFamily="50" charset="-128"/>
              </a:rPr>
              <a:t>11</a:t>
            </a:r>
            <a:r>
              <a:rPr lang="ja-JP" altLang="en-US" sz="2400" dirty="0">
                <a:latin typeface="メイリオ" pitchFamily="50" charset="-128"/>
                <a:ea typeface="メイリオ" pitchFamily="50" charset="-128"/>
                <a:cs typeface="メイリオ" pitchFamily="50" charset="-128"/>
              </a:rPr>
              <a:t>日</a:t>
            </a:r>
            <a:endParaRPr kumimoji="1" lang="en-US" altLang="ja-JP" sz="2400" dirty="0">
              <a:latin typeface="メイリオ" pitchFamily="50" charset="-128"/>
              <a:ea typeface="メイリオ" pitchFamily="50" charset="-128"/>
              <a:cs typeface="メイリオ" pitchFamily="50" charset="-128"/>
            </a:endParaRPr>
          </a:p>
          <a:p>
            <a:pPr algn="ctr"/>
            <a:endParaRPr kumimoji="1" lang="en-US" altLang="ja-JP" sz="1600" dirty="0">
              <a:latin typeface="メイリオ" pitchFamily="50" charset="-128"/>
              <a:ea typeface="メイリオ" pitchFamily="50" charset="-128"/>
              <a:cs typeface="メイリオ"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F4E57-B388-4179-94E3-9B8D9EBAE1A2}"/>
              </a:ext>
            </a:extLst>
          </p:cNvPr>
          <p:cNvSpPr>
            <a:spLocks noGrp="1"/>
          </p:cNvSpPr>
          <p:nvPr>
            <p:ph type="title"/>
          </p:nvPr>
        </p:nvSpPr>
        <p:spPr/>
        <p:txBody>
          <a:bodyPr/>
          <a:lstStyle/>
          <a:p>
            <a:r>
              <a:rPr kumimoji="1" lang="ja-JP" altLang="en-US" sz="2400" dirty="0"/>
              <a:t>９．フォークリフト運転競技大会参加者の研修</a:t>
            </a:r>
          </a:p>
        </p:txBody>
      </p:sp>
      <p:sp>
        <p:nvSpPr>
          <p:cNvPr id="4" name="スライド番号プレースホルダー 3">
            <a:extLst>
              <a:ext uri="{FF2B5EF4-FFF2-40B4-BE49-F238E27FC236}">
                <a16:creationId xmlns:a16="http://schemas.microsoft.com/office/drawing/2014/main" id="{AAC41FCE-1DB5-48A9-B894-2210B45695A4}"/>
              </a:ext>
            </a:extLst>
          </p:cNvPr>
          <p:cNvSpPr>
            <a:spLocks noGrp="1"/>
          </p:cNvSpPr>
          <p:nvPr>
            <p:ph type="sldNum" sz="quarter" idx="10"/>
          </p:nvPr>
        </p:nvSpPr>
        <p:spPr/>
        <p:txBody>
          <a:bodyPr/>
          <a:lstStyle/>
          <a:p>
            <a:pPr>
              <a:defRPr/>
            </a:pPr>
            <a:fld id="{8A1F1790-1EDE-466F-8577-A6CAD24D3867}" type="slidenum">
              <a:rPr lang="ja-JP" altLang="en-US" smtClean="0"/>
              <a:pPr>
                <a:defRPr/>
              </a:pPr>
              <a:t>9</a:t>
            </a:fld>
            <a:endParaRPr lang="en-US" altLang="ja-JP"/>
          </a:p>
        </p:txBody>
      </p:sp>
      <p:graphicFrame>
        <p:nvGraphicFramePr>
          <p:cNvPr id="5" name="表 4">
            <a:extLst>
              <a:ext uri="{FF2B5EF4-FFF2-40B4-BE49-F238E27FC236}">
                <a16:creationId xmlns:a16="http://schemas.microsoft.com/office/drawing/2014/main" id="{EC41292D-B007-44CD-A55F-FD285A221CBB}"/>
              </a:ext>
            </a:extLst>
          </p:cNvPr>
          <p:cNvGraphicFramePr>
            <a:graphicFrameLocks noGrp="1"/>
          </p:cNvGraphicFramePr>
          <p:nvPr>
            <p:extLst>
              <p:ext uri="{D42A27DB-BD31-4B8C-83A1-F6EECF244321}">
                <p14:modId xmlns:p14="http://schemas.microsoft.com/office/powerpoint/2010/main" val="4141361980"/>
              </p:ext>
            </p:extLst>
          </p:nvPr>
        </p:nvGraphicFramePr>
        <p:xfrm>
          <a:off x="756669" y="1179641"/>
          <a:ext cx="8699376" cy="4498717"/>
        </p:xfrm>
        <a:graphic>
          <a:graphicData uri="http://schemas.openxmlformats.org/drawingml/2006/table">
            <a:tbl>
              <a:tblPr firstRow="1" bandRow="1">
                <a:tableStyleId>{5940675A-B579-460E-94D1-54222C63F5DA}</a:tableStyleId>
              </a:tblPr>
              <a:tblGrid>
                <a:gridCol w="2899792">
                  <a:extLst>
                    <a:ext uri="{9D8B030D-6E8A-4147-A177-3AD203B41FA5}">
                      <a16:colId xmlns:a16="http://schemas.microsoft.com/office/drawing/2014/main" val="20000"/>
                    </a:ext>
                  </a:extLst>
                </a:gridCol>
                <a:gridCol w="2899792">
                  <a:extLst>
                    <a:ext uri="{9D8B030D-6E8A-4147-A177-3AD203B41FA5}">
                      <a16:colId xmlns:a16="http://schemas.microsoft.com/office/drawing/2014/main" val="1311251914"/>
                    </a:ext>
                  </a:extLst>
                </a:gridCol>
                <a:gridCol w="2899792">
                  <a:extLst>
                    <a:ext uri="{9D8B030D-6E8A-4147-A177-3AD203B41FA5}">
                      <a16:colId xmlns:a16="http://schemas.microsoft.com/office/drawing/2014/main" val="1559643355"/>
                    </a:ext>
                  </a:extLst>
                </a:gridCol>
              </a:tblGrid>
              <a:tr h="491013">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熊本県大会</a:t>
                      </a:r>
                    </a:p>
                  </a:txBody>
                  <a:tcPr anchor="ctr" anchorCtr="1">
                    <a:solidFill>
                      <a:srgbClr val="FF0000"/>
                    </a:solidFill>
                  </a:tcPr>
                </a:tc>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全国大会</a:t>
                      </a:r>
                    </a:p>
                  </a:txBody>
                  <a:tcPr anchor="ctr" anchorCtr="1">
                    <a:solidFill>
                      <a:srgbClr val="FF0000"/>
                    </a:solidFill>
                  </a:tcPr>
                </a:tc>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鴻池グループ大会</a:t>
                      </a:r>
                    </a:p>
                  </a:txBody>
                  <a:tcPr anchor="ctr" anchorCtr="1">
                    <a:solidFill>
                      <a:srgbClr val="FF0000"/>
                    </a:solidFill>
                  </a:tcPr>
                </a:tc>
                <a:extLst>
                  <a:ext uri="{0D108BD9-81ED-4DB2-BD59-A6C34878D82A}">
                    <a16:rowId xmlns:a16="http://schemas.microsoft.com/office/drawing/2014/main" val="10000"/>
                  </a:ext>
                </a:extLst>
              </a:tr>
              <a:tr h="4007704">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これまで</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35</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回の大会に延べ</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名が出場し、</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名が優勝。</a:t>
                      </a:r>
                    </a:p>
                  </a:txBody>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熊本県大会で優勝した</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13</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名が出場し、</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位入賞。</a:t>
                      </a:r>
                    </a:p>
                  </a:txBody>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過去</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年間、毎年出場し、</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名がカウンター部門で優勝。</a:t>
                      </a:r>
                    </a:p>
                  </a:txBody>
                  <a:tcPr/>
                </a:tc>
                <a:extLst>
                  <a:ext uri="{0D108BD9-81ED-4DB2-BD59-A6C34878D82A}">
                    <a16:rowId xmlns:a16="http://schemas.microsoft.com/office/drawing/2014/main" val="1365247097"/>
                  </a:ext>
                </a:extLst>
              </a:tr>
            </a:tbl>
          </a:graphicData>
        </a:graphic>
      </p:graphicFrame>
      <p:pic>
        <p:nvPicPr>
          <p:cNvPr id="7" name="図 6">
            <a:extLst>
              <a:ext uri="{FF2B5EF4-FFF2-40B4-BE49-F238E27FC236}">
                <a16:creationId xmlns:a16="http://schemas.microsoft.com/office/drawing/2014/main" id="{4DD91F17-DAC6-49ED-BFFF-E37C95CC3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8544" y="3140968"/>
            <a:ext cx="2688299" cy="2016224"/>
          </a:xfrm>
          <a:prstGeom prst="rect">
            <a:avLst/>
          </a:prstGeom>
        </p:spPr>
      </p:pic>
      <p:pic>
        <p:nvPicPr>
          <p:cNvPr id="11" name="図 10">
            <a:extLst>
              <a:ext uri="{FF2B5EF4-FFF2-40B4-BE49-F238E27FC236}">
                <a16:creationId xmlns:a16="http://schemas.microsoft.com/office/drawing/2014/main" id="{B4EA23BB-54D1-481E-8AD2-00BD3CE5C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2731" y="3140968"/>
            <a:ext cx="2688299" cy="2016224"/>
          </a:xfrm>
          <a:prstGeom prst="rect">
            <a:avLst/>
          </a:prstGeom>
        </p:spPr>
      </p:pic>
      <p:pic>
        <p:nvPicPr>
          <p:cNvPr id="8" name="図 7">
            <a:extLst>
              <a:ext uri="{FF2B5EF4-FFF2-40B4-BE49-F238E27FC236}">
                <a16:creationId xmlns:a16="http://schemas.microsoft.com/office/drawing/2014/main" id="{8C80140C-4AD8-47C2-8F7C-75D398581B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972" y="3140968"/>
            <a:ext cx="2688299" cy="2016224"/>
          </a:xfrm>
          <a:prstGeom prst="rect">
            <a:avLst/>
          </a:prstGeom>
        </p:spPr>
      </p:pic>
      <p:sp>
        <p:nvSpPr>
          <p:cNvPr id="9" name="正方形/長方形 8">
            <a:extLst>
              <a:ext uri="{FF2B5EF4-FFF2-40B4-BE49-F238E27FC236}">
                <a16:creationId xmlns:a16="http://schemas.microsoft.com/office/drawing/2014/main" id="{B01042B8-5699-4ACF-9AAE-80C64E903F4F}"/>
              </a:ext>
            </a:extLst>
          </p:cNvPr>
          <p:cNvSpPr/>
          <p:nvPr/>
        </p:nvSpPr>
        <p:spPr bwMode="auto">
          <a:xfrm>
            <a:off x="756668" y="5877271"/>
            <a:ext cx="8719243" cy="706091"/>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大会出場者が職場に戻り、経験を活かし、知識・技能の水平展開を実施。</a:t>
            </a:r>
          </a:p>
        </p:txBody>
      </p:sp>
    </p:spTree>
    <p:extLst>
      <p:ext uri="{BB962C8B-B14F-4D97-AF65-F5344CB8AC3E}">
        <p14:creationId xmlns:p14="http://schemas.microsoft.com/office/powerpoint/2010/main" val="4933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F4E57-B388-4179-94E3-9B8D9EBAE1A2}"/>
              </a:ext>
            </a:extLst>
          </p:cNvPr>
          <p:cNvSpPr>
            <a:spLocks noGrp="1"/>
          </p:cNvSpPr>
          <p:nvPr>
            <p:ph type="title"/>
          </p:nvPr>
        </p:nvSpPr>
        <p:spPr/>
        <p:txBody>
          <a:bodyPr/>
          <a:lstStyle/>
          <a:p>
            <a:r>
              <a:rPr kumimoji="1" lang="ja-JP" altLang="en-US" sz="2400" dirty="0"/>
              <a:t>１０．トラックドライバー・コンテストへの参加者の研修</a:t>
            </a:r>
          </a:p>
        </p:txBody>
      </p:sp>
      <p:sp>
        <p:nvSpPr>
          <p:cNvPr id="4" name="スライド番号プレースホルダー 3">
            <a:extLst>
              <a:ext uri="{FF2B5EF4-FFF2-40B4-BE49-F238E27FC236}">
                <a16:creationId xmlns:a16="http://schemas.microsoft.com/office/drawing/2014/main" id="{AAC41FCE-1DB5-48A9-B894-2210B45695A4}"/>
              </a:ext>
            </a:extLst>
          </p:cNvPr>
          <p:cNvSpPr>
            <a:spLocks noGrp="1"/>
          </p:cNvSpPr>
          <p:nvPr>
            <p:ph type="sldNum" sz="quarter" idx="10"/>
          </p:nvPr>
        </p:nvSpPr>
        <p:spPr/>
        <p:txBody>
          <a:bodyPr/>
          <a:lstStyle/>
          <a:p>
            <a:pPr>
              <a:defRPr/>
            </a:pPr>
            <a:fld id="{8A1F1790-1EDE-466F-8577-A6CAD24D3867}" type="slidenum">
              <a:rPr lang="ja-JP" altLang="en-US" smtClean="0"/>
              <a:pPr>
                <a:defRPr/>
              </a:pPr>
              <a:t>10</a:t>
            </a:fld>
            <a:endParaRPr lang="en-US" altLang="ja-JP"/>
          </a:p>
        </p:txBody>
      </p:sp>
      <p:graphicFrame>
        <p:nvGraphicFramePr>
          <p:cNvPr id="5" name="表 4">
            <a:extLst>
              <a:ext uri="{FF2B5EF4-FFF2-40B4-BE49-F238E27FC236}">
                <a16:creationId xmlns:a16="http://schemas.microsoft.com/office/drawing/2014/main" id="{EC41292D-B007-44CD-A55F-FD285A221CBB}"/>
              </a:ext>
            </a:extLst>
          </p:cNvPr>
          <p:cNvGraphicFramePr>
            <a:graphicFrameLocks noGrp="1"/>
          </p:cNvGraphicFramePr>
          <p:nvPr>
            <p:extLst>
              <p:ext uri="{D42A27DB-BD31-4B8C-83A1-F6EECF244321}">
                <p14:modId xmlns:p14="http://schemas.microsoft.com/office/powerpoint/2010/main" val="2713130326"/>
              </p:ext>
            </p:extLst>
          </p:nvPr>
        </p:nvGraphicFramePr>
        <p:xfrm>
          <a:off x="756669" y="1179641"/>
          <a:ext cx="8699376" cy="4498717"/>
        </p:xfrm>
        <a:graphic>
          <a:graphicData uri="http://schemas.openxmlformats.org/drawingml/2006/table">
            <a:tbl>
              <a:tblPr firstRow="1" bandRow="1">
                <a:tableStyleId>{5940675A-B579-460E-94D1-54222C63F5DA}</a:tableStyleId>
              </a:tblPr>
              <a:tblGrid>
                <a:gridCol w="2899792">
                  <a:extLst>
                    <a:ext uri="{9D8B030D-6E8A-4147-A177-3AD203B41FA5}">
                      <a16:colId xmlns:a16="http://schemas.microsoft.com/office/drawing/2014/main" val="20000"/>
                    </a:ext>
                  </a:extLst>
                </a:gridCol>
                <a:gridCol w="2899792">
                  <a:extLst>
                    <a:ext uri="{9D8B030D-6E8A-4147-A177-3AD203B41FA5}">
                      <a16:colId xmlns:a16="http://schemas.microsoft.com/office/drawing/2014/main" val="1311251914"/>
                    </a:ext>
                  </a:extLst>
                </a:gridCol>
                <a:gridCol w="2899792">
                  <a:extLst>
                    <a:ext uri="{9D8B030D-6E8A-4147-A177-3AD203B41FA5}">
                      <a16:colId xmlns:a16="http://schemas.microsoft.com/office/drawing/2014/main" val="1559643355"/>
                    </a:ext>
                  </a:extLst>
                </a:gridCol>
              </a:tblGrid>
              <a:tr h="491013">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熊本県大会</a:t>
                      </a:r>
                    </a:p>
                  </a:txBody>
                  <a:tcPr anchor="ctr" anchorCtr="1">
                    <a:solidFill>
                      <a:srgbClr val="080FA0"/>
                    </a:solidFill>
                  </a:tcPr>
                </a:tc>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全国大会</a:t>
                      </a:r>
                    </a:p>
                  </a:txBody>
                  <a:tcPr anchor="ctr" anchorCtr="1">
                    <a:solidFill>
                      <a:srgbClr val="080FA0"/>
                    </a:solidFill>
                  </a:tcPr>
                </a:tc>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鴻池グループ大会</a:t>
                      </a:r>
                    </a:p>
                  </a:txBody>
                  <a:tcPr anchor="ctr" anchorCtr="1">
                    <a:solidFill>
                      <a:srgbClr val="080FA0"/>
                    </a:solidFill>
                  </a:tcPr>
                </a:tc>
                <a:extLst>
                  <a:ext uri="{0D108BD9-81ED-4DB2-BD59-A6C34878D82A}">
                    <a16:rowId xmlns:a16="http://schemas.microsoft.com/office/drawing/2014/main" val="10000"/>
                  </a:ext>
                </a:extLst>
              </a:tr>
              <a:tr h="4007704">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これまで</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41</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回の大会に延べ</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名が出場し、</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名が優勝。</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p>
                      <a:pPr algn="l"/>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過去</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名が出場し、</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位入賞。</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2019</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年女性部門で出場した福島奈瑠海さんが全選手代表で選手宣誓を行った。</a:t>
                      </a:r>
                    </a:p>
                  </a:txBody>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過去</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年間、毎年出場し、</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名が大型部門で優勝。</a:t>
                      </a:r>
                    </a:p>
                  </a:txBody>
                  <a:tcPr/>
                </a:tc>
                <a:extLst>
                  <a:ext uri="{0D108BD9-81ED-4DB2-BD59-A6C34878D82A}">
                    <a16:rowId xmlns:a16="http://schemas.microsoft.com/office/drawing/2014/main" val="1365247097"/>
                  </a:ext>
                </a:extLst>
              </a:tr>
            </a:tbl>
          </a:graphicData>
        </a:graphic>
      </p:graphicFrame>
      <p:sp>
        <p:nvSpPr>
          <p:cNvPr id="6" name="正方形/長方形 5">
            <a:extLst>
              <a:ext uri="{FF2B5EF4-FFF2-40B4-BE49-F238E27FC236}">
                <a16:creationId xmlns:a16="http://schemas.microsoft.com/office/drawing/2014/main" id="{5380D551-EA1A-44F7-ACA4-9072294FDD17}"/>
              </a:ext>
            </a:extLst>
          </p:cNvPr>
          <p:cNvSpPr/>
          <p:nvPr/>
        </p:nvSpPr>
        <p:spPr bwMode="auto">
          <a:xfrm>
            <a:off x="756668" y="5877271"/>
            <a:ext cx="8719243" cy="706091"/>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大会出場者が職場に戻り、経験を活かし、知識・技能の水平展開を実施。</a:t>
            </a:r>
          </a:p>
        </p:txBody>
      </p:sp>
      <p:pic>
        <p:nvPicPr>
          <p:cNvPr id="7" name="図 6">
            <a:extLst>
              <a:ext uri="{FF2B5EF4-FFF2-40B4-BE49-F238E27FC236}">
                <a16:creationId xmlns:a16="http://schemas.microsoft.com/office/drawing/2014/main" id="{AEF82D46-A8BC-4D21-B27B-A320766F0E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8864" y="3665718"/>
            <a:ext cx="2765544" cy="1843696"/>
          </a:xfrm>
          <a:prstGeom prst="rect">
            <a:avLst/>
          </a:prstGeom>
        </p:spPr>
      </p:pic>
      <p:pic>
        <p:nvPicPr>
          <p:cNvPr id="9" name="図 8">
            <a:extLst>
              <a:ext uri="{FF2B5EF4-FFF2-40B4-BE49-F238E27FC236}">
                <a16:creationId xmlns:a16="http://schemas.microsoft.com/office/drawing/2014/main" id="{394C4DA7-E0D4-4487-B4C1-3784ADD8911A}"/>
              </a:ext>
            </a:extLst>
          </p:cNvPr>
          <p:cNvPicPr>
            <a:picLocks noChangeAspect="1"/>
          </p:cNvPicPr>
          <p:nvPr/>
        </p:nvPicPr>
        <p:blipFill>
          <a:blip r:embed="rId3"/>
          <a:stretch>
            <a:fillRect/>
          </a:stretch>
        </p:blipFill>
        <p:spPr>
          <a:xfrm>
            <a:off x="1000907" y="3631282"/>
            <a:ext cx="2438400" cy="1885950"/>
          </a:xfrm>
          <a:prstGeom prst="rect">
            <a:avLst/>
          </a:prstGeom>
        </p:spPr>
      </p:pic>
      <p:pic>
        <p:nvPicPr>
          <p:cNvPr id="11" name="図 10">
            <a:extLst>
              <a:ext uri="{FF2B5EF4-FFF2-40B4-BE49-F238E27FC236}">
                <a16:creationId xmlns:a16="http://schemas.microsoft.com/office/drawing/2014/main" id="{B200D574-F404-46B2-83BC-D07ECE4BD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7864" y="3661278"/>
            <a:ext cx="2458261" cy="1843696"/>
          </a:xfrm>
          <a:prstGeom prst="rect">
            <a:avLst/>
          </a:prstGeom>
        </p:spPr>
      </p:pic>
    </p:spTree>
    <p:extLst>
      <p:ext uri="{BB962C8B-B14F-4D97-AF65-F5344CB8AC3E}">
        <p14:creationId xmlns:p14="http://schemas.microsoft.com/office/powerpoint/2010/main" val="117072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F4E57-B388-4179-94E3-9B8D9EBAE1A2}"/>
              </a:ext>
            </a:extLst>
          </p:cNvPr>
          <p:cNvSpPr>
            <a:spLocks noGrp="1"/>
          </p:cNvSpPr>
          <p:nvPr>
            <p:ph type="title"/>
          </p:nvPr>
        </p:nvSpPr>
        <p:spPr/>
        <p:txBody>
          <a:bodyPr/>
          <a:lstStyle/>
          <a:p>
            <a:r>
              <a:rPr lang="ja-JP" altLang="en-US" sz="2400" dirty="0"/>
              <a:t>１１</a:t>
            </a:r>
            <a:r>
              <a:rPr kumimoji="1" lang="ja-JP" altLang="en-US" sz="2400" dirty="0"/>
              <a:t>．トラック、フォークリフトの安全対策</a:t>
            </a:r>
          </a:p>
        </p:txBody>
      </p:sp>
      <p:sp>
        <p:nvSpPr>
          <p:cNvPr id="4" name="スライド番号プレースホルダー 3">
            <a:extLst>
              <a:ext uri="{FF2B5EF4-FFF2-40B4-BE49-F238E27FC236}">
                <a16:creationId xmlns:a16="http://schemas.microsoft.com/office/drawing/2014/main" id="{AAC41FCE-1DB5-48A9-B894-2210B45695A4}"/>
              </a:ext>
            </a:extLst>
          </p:cNvPr>
          <p:cNvSpPr>
            <a:spLocks noGrp="1"/>
          </p:cNvSpPr>
          <p:nvPr>
            <p:ph type="sldNum" sz="quarter" idx="10"/>
          </p:nvPr>
        </p:nvSpPr>
        <p:spPr/>
        <p:txBody>
          <a:bodyPr/>
          <a:lstStyle/>
          <a:p>
            <a:pPr>
              <a:defRPr/>
            </a:pPr>
            <a:fld id="{8A1F1790-1EDE-466F-8577-A6CAD24D3867}" type="slidenum">
              <a:rPr lang="ja-JP" altLang="en-US" smtClean="0"/>
              <a:pPr>
                <a:defRPr/>
              </a:pPr>
              <a:t>11</a:t>
            </a:fld>
            <a:endParaRPr lang="en-US" altLang="ja-JP"/>
          </a:p>
        </p:txBody>
      </p:sp>
      <p:graphicFrame>
        <p:nvGraphicFramePr>
          <p:cNvPr id="5" name="表 4">
            <a:extLst>
              <a:ext uri="{FF2B5EF4-FFF2-40B4-BE49-F238E27FC236}">
                <a16:creationId xmlns:a16="http://schemas.microsoft.com/office/drawing/2014/main" id="{CC700209-C01F-4FF8-AB5F-0A4403ECC7AB}"/>
              </a:ext>
            </a:extLst>
          </p:cNvPr>
          <p:cNvGraphicFramePr>
            <a:graphicFrameLocks noGrp="1"/>
          </p:cNvGraphicFramePr>
          <p:nvPr>
            <p:extLst>
              <p:ext uri="{D42A27DB-BD31-4B8C-83A1-F6EECF244321}">
                <p14:modId xmlns:p14="http://schemas.microsoft.com/office/powerpoint/2010/main" val="1920144591"/>
              </p:ext>
            </p:extLst>
          </p:nvPr>
        </p:nvGraphicFramePr>
        <p:xfrm>
          <a:off x="756669" y="999257"/>
          <a:ext cx="8699376" cy="4373959"/>
        </p:xfrm>
        <a:graphic>
          <a:graphicData uri="http://schemas.openxmlformats.org/drawingml/2006/table">
            <a:tbl>
              <a:tblPr firstRow="1" bandRow="1">
                <a:tableStyleId>{5940675A-B579-460E-94D1-54222C63F5DA}</a:tableStyleId>
              </a:tblPr>
              <a:tblGrid>
                <a:gridCol w="2899792">
                  <a:extLst>
                    <a:ext uri="{9D8B030D-6E8A-4147-A177-3AD203B41FA5}">
                      <a16:colId xmlns:a16="http://schemas.microsoft.com/office/drawing/2014/main" val="20000"/>
                    </a:ext>
                  </a:extLst>
                </a:gridCol>
                <a:gridCol w="2899792">
                  <a:extLst>
                    <a:ext uri="{9D8B030D-6E8A-4147-A177-3AD203B41FA5}">
                      <a16:colId xmlns:a16="http://schemas.microsoft.com/office/drawing/2014/main" val="1311251914"/>
                    </a:ext>
                  </a:extLst>
                </a:gridCol>
                <a:gridCol w="2899792">
                  <a:extLst>
                    <a:ext uri="{9D8B030D-6E8A-4147-A177-3AD203B41FA5}">
                      <a16:colId xmlns:a16="http://schemas.microsoft.com/office/drawing/2014/main" val="1559643355"/>
                    </a:ext>
                  </a:extLst>
                </a:gridCol>
              </a:tblGrid>
              <a:tr h="398081">
                <a:tc gridSpan="2">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トラック</a:t>
                      </a: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300</a:t>
                      </a: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台）</a:t>
                      </a:r>
                      <a:endParaRPr kumimoji="1"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80FA0"/>
                    </a:solidFill>
                  </a:tcPr>
                </a:tc>
                <a:tc hMerge="1">
                  <a:txBody>
                    <a:bodyPr/>
                    <a:lstStyle/>
                    <a:p>
                      <a:pPr algn="ctr"/>
                      <a:endPar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フォークリフト</a:t>
                      </a: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61</a:t>
                      </a: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台）</a:t>
                      </a:r>
                    </a:p>
                  </a:txBody>
                  <a:tcPr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903564">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デジタコ</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ドラレコ</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ドラレコ</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365247097"/>
                  </a:ext>
                </a:extLst>
              </a:tr>
              <a:tr h="2072314">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バックアイ</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モービルアイ</a:t>
                      </a:r>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lnR w="28575" cap="flat" cmpd="sng" algn="ctr">
                      <a:solidFill>
                        <a:schemeClr val="tx1"/>
                      </a:solidFill>
                      <a:prstDash val="solid"/>
                      <a:round/>
                      <a:headEnd type="none" w="med" len="med"/>
                      <a:tailEnd type="none" w="med" len="med"/>
                    </a:lnR>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回転灯、ブルーライト</a:t>
                      </a:r>
                    </a:p>
                  </a:txBody>
                  <a:tcPr>
                    <a:lnL w="28575"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85885568"/>
                  </a:ext>
                </a:extLst>
              </a:tr>
            </a:tbl>
          </a:graphicData>
        </a:graphic>
      </p:graphicFrame>
      <p:pic>
        <p:nvPicPr>
          <p:cNvPr id="7" name="図 6">
            <a:extLst>
              <a:ext uri="{FF2B5EF4-FFF2-40B4-BE49-F238E27FC236}">
                <a16:creationId xmlns:a16="http://schemas.microsoft.com/office/drawing/2014/main" id="{18B72E5B-1FAA-48DB-8944-36294C0A1C02}"/>
              </a:ext>
            </a:extLst>
          </p:cNvPr>
          <p:cNvPicPr>
            <a:picLocks noChangeAspect="1"/>
          </p:cNvPicPr>
          <p:nvPr/>
        </p:nvPicPr>
        <p:blipFill>
          <a:blip r:embed="rId2"/>
          <a:stretch>
            <a:fillRect/>
          </a:stretch>
        </p:blipFill>
        <p:spPr>
          <a:xfrm>
            <a:off x="6777156" y="1812093"/>
            <a:ext cx="2468139" cy="1206780"/>
          </a:xfrm>
          <a:prstGeom prst="rect">
            <a:avLst/>
          </a:prstGeom>
        </p:spPr>
      </p:pic>
      <p:pic>
        <p:nvPicPr>
          <p:cNvPr id="8" name="図 7">
            <a:extLst>
              <a:ext uri="{FF2B5EF4-FFF2-40B4-BE49-F238E27FC236}">
                <a16:creationId xmlns:a16="http://schemas.microsoft.com/office/drawing/2014/main" id="{882E5938-E79B-498A-8988-E610F3D4CE02}"/>
              </a:ext>
            </a:extLst>
          </p:cNvPr>
          <p:cNvPicPr>
            <a:picLocks noChangeAspect="1"/>
          </p:cNvPicPr>
          <p:nvPr/>
        </p:nvPicPr>
        <p:blipFill>
          <a:blip r:embed="rId3"/>
          <a:stretch>
            <a:fillRect/>
          </a:stretch>
        </p:blipFill>
        <p:spPr>
          <a:xfrm>
            <a:off x="4224750" y="3651641"/>
            <a:ext cx="1656184" cy="1699483"/>
          </a:xfrm>
          <a:prstGeom prst="rect">
            <a:avLst/>
          </a:prstGeom>
        </p:spPr>
      </p:pic>
      <p:pic>
        <p:nvPicPr>
          <p:cNvPr id="9" name="図 8">
            <a:extLst>
              <a:ext uri="{FF2B5EF4-FFF2-40B4-BE49-F238E27FC236}">
                <a16:creationId xmlns:a16="http://schemas.microsoft.com/office/drawing/2014/main" id="{C30322CC-D7B4-4522-AC7A-49D6D2B2DAC4}"/>
              </a:ext>
            </a:extLst>
          </p:cNvPr>
          <p:cNvPicPr>
            <a:picLocks noChangeAspect="1"/>
          </p:cNvPicPr>
          <p:nvPr/>
        </p:nvPicPr>
        <p:blipFill>
          <a:blip r:embed="rId4"/>
          <a:stretch>
            <a:fillRect/>
          </a:stretch>
        </p:blipFill>
        <p:spPr>
          <a:xfrm>
            <a:off x="882440" y="1784983"/>
            <a:ext cx="2736304" cy="1163365"/>
          </a:xfrm>
          <a:prstGeom prst="rect">
            <a:avLst/>
          </a:prstGeom>
        </p:spPr>
      </p:pic>
      <p:pic>
        <p:nvPicPr>
          <p:cNvPr id="10" name="図 9">
            <a:extLst>
              <a:ext uri="{FF2B5EF4-FFF2-40B4-BE49-F238E27FC236}">
                <a16:creationId xmlns:a16="http://schemas.microsoft.com/office/drawing/2014/main" id="{A6DF1190-A1C6-4828-BA90-638FEA43B273}"/>
              </a:ext>
            </a:extLst>
          </p:cNvPr>
          <p:cNvPicPr>
            <a:picLocks noChangeAspect="1"/>
          </p:cNvPicPr>
          <p:nvPr/>
        </p:nvPicPr>
        <p:blipFill>
          <a:blip r:embed="rId5"/>
          <a:stretch>
            <a:fillRect/>
          </a:stretch>
        </p:blipFill>
        <p:spPr>
          <a:xfrm>
            <a:off x="3962054" y="1679581"/>
            <a:ext cx="2226926" cy="1492775"/>
          </a:xfrm>
          <a:prstGeom prst="rect">
            <a:avLst/>
          </a:prstGeom>
        </p:spPr>
      </p:pic>
      <p:pic>
        <p:nvPicPr>
          <p:cNvPr id="11" name="図 10">
            <a:extLst>
              <a:ext uri="{FF2B5EF4-FFF2-40B4-BE49-F238E27FC236}">
                <a16:creationId xmlns:a16="http://schemas.microsoft.com/office/drawing/2014/main" id="{EE3BA3CA-4ABD-40CE-B071-5141F314311C}"/>
              </a:ext>
            </a:extLst>
          </p:cNvPr>
          <p:cNvPicPr>
            <a:picLocks noChangeAspect="1"/>
          </p:cNvPicPr>
          <p:nvPr/>
        </p:nvPicPr>
        <p:blipFill>
          <a:blip r:embed="rId6"/>
          <a:stretch>
            <a:fillRect/>
          </a:stretch>
        </p:blipFill>
        <p:spPr>
          <a:xfrm>
            <a:off x="1059458" y="3613316"/>
            <a:ext cx="2383536" cy="1692129"/>
          </a:xfrm>
          <a:prstGeom prst="rect">
            <a:avLst/>
          </a:prstGeom>
        </p:spPr>
      </p:pic>
      <p:pic>
        <p:nvPicPr>
          <p:cNvPr id="3" name="図 2">
            <a:extLst>
              <a:ext uri="{FF2B5EF4-FFF2-40B4-BE49-F238E27FC236}">
                <a16:creationId xmlns:a16="http://schemas.microsoft.com/office/drawing/2014/main" id="{9403E869-E906-47C1-B1E2-0ED85B04C766}"/>
              </a:ext>
            </a:extLst>
          </p:cNvPr>
          <p:cNvPicPr>
            <a:picLocks noChangeAspect="1"/>
          </p:cNvPicPr>
          <p:nvPr/>
        </p:nvPicPr>
        <p:blipFill>
          <a:blip r:embed="rId7"/>
          <a:stretch>
            <a:fillRect/>
          </a:stretch>
        </p:blipFill>
        <p:spPr>
          <a:xfrm>
            <a:off x="6724473" y="3651641"/>
            <a:ext cx="1809513" cy="1530231"/>
          </a:xfrm>
          <a:prstGeom prst="rect">
            <a:avLst/>
          </a:prstGeom>
        </p:spPr>
      </p:pic>
      <p:pic>
        <p:nvPicPr>
          <p:cNvPr id="12" name="図 11">
            <a:extLst>
              <a:ext uri="{FF2B5EF4-FFF2-40B4-BE49-F238E27FC236}">
                <a16:creationId xmlns:a16="http://schemas.microsoft.com/office/drawing/2014/main" id="{EDC47F32-535B-4B40-B82A-E73FAE49A448}"/>
              </a:ext>
            </a:extLst>
          </p:cNvPr>
          <p:cNvPicPr>
            <a:picLocks noChangeAspect="1"/>
          </p:cNvPicPr>
          <p:nvPr/>
        </p:nvPicPr>
        <p:blipFill>
          <a:blip r:embed="rId8"/>
          <a:stretch>
            <a:fillRect/>
          </a:stretch>
        </p:blipFill>
        <p:spPr>
          <a:xfrm>
            <a:off x="8697416" y="3648188"/>
            <a:ext cx="517385" cy="1530231"/>
          </a:xfrm>
          <a:prstGeom prst="rect">
            <a:avLst/>
          </a:prstGeom>
        </p:spPr>
      </p:pic>
      <p:sp>
        <p:nvSpPr>
          <p:cNvPr id="13" name="正方形/長方形 12">
            <a:extLst>
              <a:ext uri="{FF2B5EF4-FFF2-40B4-BE49-F238E27FC236}">
                <a16:creationId xmlns:a16="http://schemas.microsoft.com/office/drawing/2014/main" id="{EC3B23AF-78E3-4AED-99A2-34FB86A175E4}"/>
              </a:ext>
            </a:extLst>
          </p:cNvPr>
          <p:cNvSpPr/>
          <p:nvPr/>
        </p:nvSpPr>
        <p:spPr bwMode="auto">
          <a:xfrm>
            <a:off x="736802" y="5384322"/>
            <a:ext cx="8719243" cy="532160"/>
          </a:xfrm>
          <a:prstGeom prst="rect">
            <a:avLst/>
          </a:prstGeom>
          <a:no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業務連絡車（</a:t>
            </a:r>
            <a:r>
              <a:rPr lang="en-US" altLang="ja-JP" sz="2000" dirty="0">
                <a:latin typeface="メイリオ" panose="020B0604030504040204" pitchFamily="50" charset="-128"/>
                <a:ea typeface="メイリオ" panose="020B0604030504040204" pitchFamily="50" charset="-128"/>
              </a:rPr>
              <a:t>19</a:t>
            </a:r>
            <a:r>
              <a:rPr lang="ja-JP" altLang="en-US" sz="2000" dirty="0">
                <a:latin typeface="メイリオ" panose="020B0604030504040204" pitchFamily="50" charset="-128"/>
                <a:ea typeface="メイリオ" panose="020B0604030504040204" pitchFamily="50" charset="-128"/>
              </a:rPr>
              <a:t>台）にクラウド型ドライブレコーダーを設置</a:t>
            </a:r>
            <a:endParaRPr lang="ja-JP" altLang="en-US" sz="1600" dirty="0">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ECBACB92-568C-4980-8C61-9245133942FE}"/>
              </a:ext>
            </a:extLst>
          </p:cNvPr>
          <p:cNvSpPr/>
          <p:nvPr/>
        </p:nvSpPr>
        <p:spPr bwMode="auto">
          <a:xfrm>
            <a:off x="746734" y="6061482"/>
            <a:ext cx="8699377" cy="532160"/>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大きな事故やクレームの減少、運転者の労働災害防止に大きな効果。</a:t>
            </a:r>
          </a:p>
        </p:txBody>
      </p:sp>
    </p:spTree>
    <p:extLst>
      <p:ext uri="{BB962C8B-B14F-4D97-AF65-F5344CB8AC3E}">
        <p14:creationId xmlns:p14="http://schemas.microsoft.com/office/powerpoint/2010/main" val="102751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a:extLst>
              <a:ext uri="{FF2B5EF4-FFF2-40B4-BE49-F238E27FC236}">
                <a16:creationId xmlns:a16="http://schemas.microsoft.com/office/drawing/2014/main" id="{BE0B66C5-F665-4F01-BE60-667C68D64C4D}"/>
              </a:ext>
            </a:extLst>
          </p:cNvPr>
          <p:cNvSpPr/>
          <p:nvPr/>
        </p:nvSpPr>
        <p:spPr bwMode="auto">
          <a:xfrm>
            <a:off x="6560244" y="4421251"/>
            <a:ext cx="1208057" cy="791603"/>
          </a:xfrm>
          <a:prstGeom prst="rect">
            <a:avLst/>
          </a:prstGeom>
          <a:solidFill>
            <a:srgbClr val="FFFF99"/>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200" dirty="0">
                <a:latin typeface="メイリオ" panose="020B0604030504040204" pitchFamily="50" charset="-128"/>
                <a:ea typeface="メイリオ" panose="020B0604030504040204" pitchFamily="50" charset="-128"/>
              </a:rPr>
              <a:t>ﾊﾟﾗﾏｳﾝﾄ製の</a:t>
            </a:r>
            <a:endParaRPr lang="en-US" altLang="ja-JP" sz="1200" dirty="0">
              <a:latin typeface="メイリオ" panose="020B0604030504040204" pitchFamily="50" charset="-128"/>
              <a:ea typeface="メイリオ" panose="020B0604030504040204" pitchFamily="50" charset="-128"/>
            </a:endParaRPr>
          </a:p>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眠り</a:t>
            </a:r>
            <a:r>
              <a:rPr lang="en-US" altLang="ja-JP" sz="1600" dirty="0">
                <a:latin typeface="メイリオ" panose="020B0604030504040204" pitchFamily="50" charset="-128"/>
                <a:ea typeface="メイリオ" panose="020B0604030504040204" pitchFamily="50" charset="-128"/>
              </a:rPr>
              <a:t>CAN</a:t>
            </a:r>
          </a:p>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で再測定</a:t>
            </a:r>
          </a:p>
        </p:txBody>
      </p:sp>
      <p:sp>
        <p:nvSpPr>
          <p:cNvPr id="3" name="吹き出し: 四角形 2">
            <a:extLst>
              <a:ext uri="{FF2B5EF4-FFF2-40B4-BE49-F238E27FC236}">
                <a16:creationId xmlns:a16="http://schemas.microsoft.com/office/drawing/2014/main" id="{1B27E351-A1F7-410F-A651-D48D6EA7AE93}"/>
              </a:ext>
            </a:extLst>
          </p:cNvPr>
          <p:cNvSpPr/>
          <p:nvPr/>
        </p:nvSpPr>
        <p:spPr bwMode="auto">
          <a:xfrm>
            <a:off x="7907856" y="4300211"/>
            <a:ext cx="1495787" cy="1214681"/>
          </a:xfrm>
          <a:prstGeom prst="wedgeRectCallout">
            <a:avLst>
              <a:gd name="adj1" fmla="val -71028"/>
              <a:gd name="adj2" fmla="val -14999"/>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 name="タイトル 1">
            <a:extLst>
              <a:ext uri="{FF2B5EF4-FFF2-40B4-BE49-F238E27FC236}">
                <a16:creationId xmlns:a16="http://schemas.microsoft.com/office/drawing/2014/main" id="{5DDF4E57-B388-4179-94E3-9B8D9EBAE1A2}"/>
              </a:ext>
            </a:extLst>
          </p:cNvPr>
          <p:cNvSpPr>
            <a:spLocks noGrp="1"/>
          </p:cNvSpPr>
          <p:nvPr>
            <p:ph type="title"/>
          </p:nvPr>
        </p:nvSpPr>
        <p:spPr/>
        <p:txBody>
          <a:bodyPr/>
          <a:lstStyle/>
          <a:p>
            <a:r>
              <a:rPr lang="ja-JP" altLang="en-US" sz="2400" dirty="0"/>
              <a:t>１２</a:t>
            </a:r>
            <a:r>
              <a:rPr kumimoji="1" lang="ja-JP" altLang="en-US" sz="2400" dirty="0"/>
              <a:t>．</a:t>
            </a:r>
            <a:r>
              <a:rPr lang="ja-JP" altLang="en-US" sz="2400" dirty="0"/>
              <a:t>睡眠時無呼吸症候群（</a:t>
            </a:r>
            <a:r>
              <a:rPr lang="en-US" altLang="ja-JP" sz="2400" dirty="0"/>
              <a:t>SAS</a:t>
            </a:r>
            <a:r>
              <a:rPr lang="ja-JP" altLang="en-US" sz="2400" dirty="0"/>
              <a:t>）検査の実施</a:t>
            </a:r>
            <a:endParaRPr kumimoji="1" lang="ja-JP" altLang="en-US" sz="2400" dirty="0"/>
          </a:p>
        </p:txBody>
      </p:sp>
      <p:sp>
        <p:nvSpPr>
          <p:cNvPr id="4" name="スライド番号プレースホルダー 3">
            <a:extLst>
              <a:ext uri="{FF2B5EF4-FFF2-40B4-BE49-F238E27FC236}">
                <a16:creationId xmlns:a16="http://schemas.microsoft.com/office/drawing/2014/main" id="{AAC41FCE-1DB5-48A9-B894-2210B45695A4}"/>
              </a:ext>
            </a:extLst>
          </p:cNvPr>
          <p:cNvSpPr>
            <a:spLocks noGrp="1"/>
          </p:cNvSpPr>
          <p:nvPr>
            <p:ph type="sldNum" sz="quarter" idx="10"/>
          </p:nvPr>
        </p:nvSpPr>
        <p:spPr/>
        <p:txBody>
          <a:bodyPr/>
          <a:lstStyle/>
          <a:p>
            <a:pPr>
              <a:defRPr/>
            </a:pPr>
            <a:fld id="{8A1F1790-1EDE-466F-8577-A6CAD24D3867}" type="slidenum">
              <a:rPr lang="ja-JP" altLang="en-US" smtClean="0"/>
              <a:pPr>
                <a:defRPr/>
              </a:pPr>
              <a:t>12</a:t>
            </a:fld>
            <a:endParaRPr lang="en-US" altLang="ja-JP"/>
          </a:p>
        </p:txBody>
      </p:sp>
      <p:pic>
        <p:nvPicPr>
          <p:cNvPr id="5" name="図 4">
            <a:extLst>
              <a:ext uri="{FF2B5EF4-FFF2-40B4-BE49-F238E27FC236}">
                <a16:creationId xmlns:a16="http://schemas.microsoft.com/office/drawing/2014/main" id="{795A852A-6C5B-4FB9-8D6F-277713BE85F1}"/>
              </a:ext>
            </a:extLst>
          </p:cNvPr>
          <p:cNvPicPr>
            <a:picLocks noChangeAspect="1"/>
          </p:cNvPicPr>
          <p:nvPr/>
        </p:nvPicPr>
        <p:blipFill>
          <a:blip r:embed="rId2"/>
          <a:stretch>
            <a:fillRect/>
          </a:stretch>
        </p:blipFill>
        <p:spPr>
          <a:xfrm>
            <a:off x="7977336" y="4378208"/>
            <a:ext cx="1393669" cy="1097736"/>
          </a:xfrm>
          <a:prstGeom prst="rect">
            <a:avLst/>
          </a:prstGeom>
          <a:ln>
            <a:solidFill>
              <a:schemeClr val="tx1"/>
            </a:solidFill>
          </a:ln>
        </p:spPr>
      </p:pic>
      <p:pic>
        <p:nvPicPr>
          <p:cNvPr id="8" name="図 7">
            <a:extLst>
              <a:ext uri="{FF2B5EF4-FFF2-40B4-BE49-F238E27FC236}">
                <a16:creationId xmlns:a16="http://schemas.microsoft.com/office/drawing/2014/main" id="{35342797-C6EE-4221-8B51-0F2C09DBC2C9}"/>
              </a:ext>
            </a:extLst>
          </p:cNvPr>
          <p:cNvPicPr>
            <a:picLocks noChangeAspect="1"/>
          </p:cNvPicPr>
          <p:nvPr/>
        </p:nvPicPr>
        <p:blipFill>
          <a:blip r:embed="rId3"/>
          <a:stretch>
            <a:fillRect/>
          </a:stretch>
        </p:blipFill>
        <p:spPr>
          <a:xfrm>
            <a:off x="704528" y="1772817"/>
            <a:ext cx="1314675" cy="1298511"/>
          </a:xfrm>
          <a:prstGeom prst="rect">
            <a:avLst/>
          </a:prstGeom>
        </p:spPr>
      </p:pic>
      <p:pic>
        <p:nvPicPr>
          <p:cNvPr id="9" name="図 8">
            <a:extLst>
              <a:ext uri="{FF2B5EF4-FFF2-40B4-BE49-F238E27FC236}">
                <a16:creationId xmlns:a16="http://schemas.microsoft.com/office/drawing/2014/main" id="{AD61C48C-6F58-470E-B75A-BDE2AB5F5DBB}"/>
              </a:ext>
            </a:extLst>
          </p:cNvPr>
          <p:cNvPicPr>
            <a:picLocks noChangeAspect="1"/>
          </p:cNvPicPr>
          <p:nvPr/>
        </p:nvPicPr>
        <p:blipFill>
          <a:blip r:embed="rId4"/>
          <a:stretch>
            <a:fillRect/>
          </a:stretch>
        </p:blipFill>
        <p:spPr>
          <a:xfrm>
            <a:off x="2432720" y="1772817"/>
            <a:ext cx="1675672" cy="1293123"/>
          </a:xfrm>
          <a:prstGeom prst="rect">
            <a:avLst/>
          </a:prstGeom>
        </p:spPr>
      </p:pic>
      <p:sp>
        <p:nvSpPr>
          <p:cNvPr id="10" name="正方形/長方形 9">
            <a:extLst>
              <a:ext uri="{FF2B5EF4-FFF2-40B4-BE49-F238E27FC236}">
                <a16:creationId xmlns:a16="http://schemas.microsoft.com/office/drawing/2014/main" id="{90A91589-4976-435C-BE5E-BBB7CA1816AA}"/>
              </a:ext>
            </a:extLst>
          </p:cNvPr>
          <p:cNvSpPr/>
          <p:nvPr/>
        </p:nvSpPr>
        <p:spPr bwMode="auto">
          <a:xfrm>
            <a:off x="605517" y="1055893"/>
            <a:ext cx="3366374" cy="4180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en-US" altLang="ja-JP" sz="2000" dirty="0">
                <a:latin typeface="メイリオ" panose="020B0604030504040204" pitchFamily="50" charset="-128"/>
                <a:ea typeface="メイリオ" panose="020B0604030504040204" pitchFamily="50" charset="-128"/>
              </a:rPr>
              <a:t>SAS</a:t>
            </a:r>
            <a:r>
              <a:rPr lang="ja-JP" altLang="en-US" sz="2000" dirty="0">
                <a:latin typeface="メイリオ" panose="020B0604030504040204" pitchFamily="50" charset="-128"/>
                <a:ea typeface="メイリオ" panose="020B0604030504040204" pitchFamily="50" charset="-128"/>
              </a:rPr>
              <a:t>とは</a:t>
            </a:r>
          </a:p>
        </p:txBody>
      </p:sp>
      <p:sp>
        <p:nvSpPr>
          <p:cNvPr id="13" name="正方形/長方形 12">
            <a:extLst>
              <a:ext uri="{FF2B5EF4-FFF2-40B4-BE49-F238E27FC236}">
                <a16:creationId xmlns:a16="http://schemas.microsoft.com/office/drawing/2014/main" id="{994F1A88-BCBF-40F3-8554-5FD9D25EEAE0}"/>
              </a:ext>
            </a:extLst>
          </p:cNvPr>
          <p:cNvSpPr/>
          <p:nvPr/>
        </p:nvSpPr>
        <p:spPr bwMode="auto">
          <a:xfrm>
            <a:off x="577510" y="1412693"/>
            <a:ext cx="1584176" cy="4180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dirty="0">
                <a:latin typeface="メイリオ" panose="020B0604030504040204" pitchFamily="50" charset="-128"/>
                <a:ea typeface="メイリオ" panose="020B0604030504040204" pitchFamily="50" charset="-128"/>
              </a:rPr>
              <a:t>通常の呼吸</a:t>
            </a:r>
          </a:p>
        </p:txBody>
      </p:sp>
      <p:sp>
        <p:nvSpPr>
          <p:cNvPr id="14" name="正方形/長方形 13">
            <a:extLst>
              <a:ext uri="{FF2B5EF4-FFF2-40B4-BE49-F238E27FC236}">
                <a16:creationId xmlns:a16="http://schemas.microsoft.com/office/drawing/2014/main" id="{D9B3588E-8B7F-437C-BF84-F7F8F036B022}"/>
              </a:ext>
            </a:extLst>
          </p:cNvPr>
          <p:cNvSpPr/>
          <p:nvPr/>
        </p:nvSpPr>
        <p:spPr bwMode="auto">
          <a:xfrm>
            <a:off x="2288704" y="1412693"/>
            <a:ext cx="2360187" cy="41805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dirty="0">
                <a:latin typeface="メイリオ" panose="020B0604030504040204" pitchFamily="50" charset="-128"/>
                <a:ea typeface="メイリオ" panose="020B0604030504040204" pitchFamily="50" charset="-128"/>
              </a:rPr>
              <a:t>無呼吸症候群</a:t>
            </a:r>
            <a:r>
              <a:rPr lang="en-US" altLang="ja-JP" dirty="0">
                <a:latin typeface="メイリオ" panose="020B0604030504040204" pitchFamily="50" charset="-128"/>
                <a:ea typeface="メイリオ" panose="020B0604030504040204" pitchFamily="50" charset="-128"/>
              </a:rPr>
              <a:t>(SAS)</a:t>
            </a:r>
            <a:endParaRPr lang="ja-JP" altLang="en-US" dirty="0">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086975DA-959F-4F24-B478-D3E4A7B664DA}"/>
              </a:ext>
            </a:extLst>
          </p:cNvPr>
          <p:cNvSpPr/>
          <p:nvPr/>
        </p:nvSpPr>
        <p:spPr bwMode="auto">
          <a:xfrm>
            <a:off x="677701" y="3065940"/>
            <a:ext cx="1483985" cy="77300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気道が開いているので呼吸が出来る</a:t>
            </a:r>
          </a:p>
        </p:txBody>
      </p:sp>
      <p:sp>
        <p:nvSpPr>
          <p:cNvPr id="16" name="正方形/長方形 15">
            <a:extLst>
              <a:ext uri="{FF2B5EF4-FFF2-40B4-BE49-F238E27FC236}">
                <a16:creationId xmlns:a16="http://schemas.microsoft.com/office/drawing/2014/main" id="{0BAA29C2-A4EA-4090-A6A5-50BEB72FF2C7}"/>
              </a:ext>
            </a:extLst>
          </p:cNvPr>
          <p:cNvSpPr/>
          <p:nvPr/>
        </p:nvSpPr>
        <p:spPr bwMode="auto">
          <a:xfrm>
            <a:off x="2376788" y="3065939"/>
            <a:ext cx="2000148" cy="77300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舌の付け根が気道をふさぎうまく呼吸が出来ない</a:t>
            </a:r>
          </a:p>
        </p:txBody>
      </p:sp>
      <p:sp>
        <p:nvSpPr>
          <p:cNvPr id="17" name="正方形/長方形 16">
            <a:extLst>
              <a:ext uri="{FF2B5EF4-FFF2-40B4-BE49-F238E27FC236}">
                <a16:creationId xmlns:a16="http://schemas.microsoft.com/office/drawing/2014/main" id="{719609D5-506B-4406-B748-04F11A8B87C7}"/>
              </a:ext>
            </a:extLst>
          </p:cNvPr>
          <p:cNvSpPr/>
          <p:nvPr/>
        </p:nvSpPr>
        <p:spPr bwMode="auto">
          <a:xfrm>
            <a:off x="5111964" y="2842292"/>
            <a:ext cx="4081901" cy="1334328"/>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dirty="0">
                <a:latin typeface="メイリオ" panose="020B0604030504040204" pitchFamily="50" charset="-128"/>
                <a:ea typeface="メイリオ" panose="020B0604030504040204" pitchFamily="50" charset="-128"/>
              </a:rPr>
              <a:t>測定結果を医師が判定</a:t>
            </a:r>
            <a:endParaRPr lang="en-US" altLang="ja-JP" sz="2000" dirty="0">
              <a:latin typeface="メイリオ" panose="020B0604030504040204" pitchFamily="50" charset="-128"/>
              <a:ea typeface="メイリオ" panose="020B0604030504040204" pitchFamily="50" charset="-128"/>
            </a:endParaRPr>
          </a:p>
          <a:p>
            <a:pPr fontAlgn="auto">
              <a:spcBef>
                <a:spcPts val="0"/>
              </a:spcBef>
              <a:spcAft>
                <a:spcPts val="0"/>
              </a:spcAft>
            </a:pPr>
            <a:endParaRPr lang="en-US" altLang="ja-JP" sz="2000" dirty="0">
              <a:latin typeface="メイリオ" panose="020B0604030504040204" pitchFamily="50" charset="-128"/>
              <a:ea typeface="メイリオ" panose="020B0604030504040204" pitchFamily="50" charset="-128"/>
            </a:endParaRPr>
          </a:p>
          <a:p>
            <a:pPr fontAlgn="auto">
              <a:spcBef>
                <a:spcPts val="0"/>
              </a:spcBef>
              <a:spcAft>
                <a:spcPts val="0"/>
              </a:spcAft>
            </a:pPr>
            <a:endParaRPr lang="ja-JP" altLang="en-US" sz="20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BCC03A9E-BFB2-4E5B-8023-986979A83BDB}"/>
              </a:ext>
            </a:extLst>
          </p:cNvPr>
          <p:cNvSpPr/>
          <p:nvPr/>
        </p:nvSpPr>
        <p:spPr bwMode="auto">
          <a:xfrm>
            <a:off x="5187505" y="3390712"/>
            <a:ext cx="1208057" cy="694615"/>
          </a:xfrm>
          <a:prstGeom prst="rect">
            <a:avLst/>
          </a:prstGeom>
          <a:solidFill>
            <a:srgbClr val="FF99FF"/>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en-US" altLang="ja-JP" sz="1600" b="1" dirty="0">
                <a:solidFill>
                  <a:schemeClr val="tx1"/>
                </a:solidFill>
                <a:latin typeface="メイリオ" panose="020B0604030504040204" pitchFamily="50" charset="-128"/>
                <a:ea typeface="メイリオ" panose="020B0604030504040204" pitchFamily="50" charset="-128"/>
              </a:rPr>
              <a:t>D+</a:t>
            </a:r>
            <a:r>
              <a:rPr lang="ja-JP" altLang="en-US" sz="1600" b="1" dirty="0">
                <a:solidFill>
                  <a:schemeClr val="tx1"/>
                </a:solidFill>
                <a:latin typeface="メイリオ" panose="020B0604030504040204" pitchFamily="50" charset="-128"/>
                <a:ea typeface="メイリオ" panose="020B0604030504040204" pitchFamily="50" charset="-128"/>
              </a:rPr>
              <a:t>判定</a:t>
            </a:r>
            <a:endParaRPr lang="en-US" altLang="ja-JP" sz="1600" b="1" dirty="0">
              <a:solidFill>
                <a:schemeClr val="tx1"/>
              </a:solidFill>
              <a:latin typeface="メイリオ" panose="020B0604030504040204" pitchFamily="50" charset="-128"/>
              <a:ea typeface="メイリオ" panose="020B0604030504040204" pitchFamily="50" charset="-128"/>
            </a:endParaRPr>
          </a:p>
          <a:p>
            <a:pPr fontAlgn="auto">
              <a:spcBef>
                <a:spcPts val="0"/>
              </a:spcBef>
              <a:spcAft>
                <a:spcPts val="0"/>
              </a:spcAft>
            </a:pPr>
            <a:r>
              <a:rPr lang="ja-JP" altLang="en-US" sz="1600" b="1" dirty="0">
                <a:solidFill>
                  <a:schemeClr val="tx1"/>
                </a:solidFill>
                <a:latin typeface="メイリオ" panose="020B0604030504040204" pitchFamily="50" charset="-128"/>
                <a:ea typeface="メイリオ" panose="020B0604030504040204" pitchFamily="50" charset="-128"/>
              </a:rPr>
              <a:t>要精密検査</a:t>
            </a:r>
          </a:p>
        </p:txBody>
      </p:sp>
      <p:sp>
        <p:nvSpPr>
          <p:cNvPr id="19" name="正方形/長方形 18">
            <a:extLst>
              <a:ext uri="{FF2B5EF4-FFF2-40B4-BE49-F238E27FC236}">
                <a16:creationId xmlns:a16="http://schemas.microsoft.com/office/drawing/2014/main" id="{CBB6009E-9552-484C-BE44-E16ED15F9BF8}"/>
              </a:ext>
            </a:extLst>
          </p:cNvPr>
          <p:cNvSpPr/>
          <p:nvPr/>
        </p:nvSpPr>
        <p:spPr bwMode="auto">
          <a:xfrm>
            <a:off x="6560245" y="3390713"/>
            <a:ext cx="1208057" cy="694615"/>
          </a:xfrm>
          <a:prstGeom prst="rect">
            <a:avLst/>
          </a:prstGeom>
          <a:solidFill>
            <a:srgbClr val="FFFF99"/>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en-US" altLang="ja-JP" sz="1600" dirty="0">
                <a:latin typeface="メイリオ" panose="020B0604030504040204" pitchFamily="50" charset="-128"/>
                <a:ea typeface="メイリオ" panose="020B0604030504040204" pitchFamily="50" charset="-128"/>
              </a:rPr>
              <a:t>D</a:t>
            </a:r>
            <a:r>
              <a:rPr lang="ja-JP" altLang="en-US" sz="1600" dirty="0">
                <a:latin typeface="メイリオ" panose="020B0604030504040204" pitchFamily="50" charset="-128"/>
                <a:ea typeface="メイリオ" panose="020B0604030504040204" pitchFamily="50" charset="-128"/>
              </a:rPr>
              <a:t>判定</a:t>
            </a:r>
            <a:endParaRPr lang="en-US" altLang="ja-JP" sz="1600" dirty="0">
              <a:latin typeface="メイリオ" panose="020B0604030504040204" pitchFamily="50" charset="-128"/>
              <a:ea typeface="メイリオ" panose="020B0604030504040204" pitchFamily="50" charset="-128"/>
            </a:endParaRPr>
          </a:p>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再検査</a:t>
            </a:r>
          </a:p>
        </p:txBody>
      </p:sp>
      <p:sp>
        <p:nvSpPr>
          <p:cNvPr id="20" name="正方形/長方形 19">
            <a:extLst>
              <a:ext uri="{FF2B5EF4-FFF2-40B4-BE49-F238E27FC236}">
                <a16:creationId xmlns:a16="http://schemas.microsoft.com/office/drawing/2014/main" id="{98E1291B-5319-4B76-AB05-484E19139F52}"/>
              </a:ext>
            </a:extLst>
          </p:cNvPr>
          <p:cNvSpPr/>
          <p:nvPr/>
        </p:nvSpPr>
        <p:spPr bwMode="auto">
          <a:xfrm>
            <a:off x="7926869" y="3390713"/>
            <a:ext cx="1208057" cy="694615"/>
          </a:xfrm>
          <a:prstGeom prst="rect">
            <a:avLst/>
          </a:prstGeom>
          <a:solidFill>
            <a:srgbClr val="66FFFF"/>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問題無し</a:t>
            </a:r>
            <a:endParaRPr lang="en-US" altLang="ja-JP" sz="1600" dirty="0">
              <a:latin typeface="メイリオ" panose="020B0604030504040204" pitchFamily="50" charset="-128"/>
              <a:ea typeface="メイリオ" panose="020B0604030504040204" pitchFamily="50" charset="-128"/>
            </a:endParaRPr>
          </a:p>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経過観察</a:t>
            </a:r>
          </a:p>
        </p:txBody>
      </p:sp>
      <p:sp>
        <p:nvSpPr>
          <p:cNvPr id="21" name="正方形/長方形 20">
            <a:extLst>
              <a:ext uri="{FF2B5EF4-FFF2-40B4-BE49-F238E27FC236}">
                <a16:creationId xmlns:a16="http://schemas.microsoft.com/office/drawing/2014/main" id="{4829E5C2-C6F6-4859-AD41-C3343AB0486E}"/>
              </a:ext>
            </a:extLst>
          </p:cNvPr>
          <p:cNvSpPr/>
          <p:nvPr/>
        </p:nvSpPr>
        <p:spPr bwMode="auto">
          <a:xfrm>
            <a:off x="5189021" y="6070436"/>
            <a:ext cx="4098421" cy="418058"/>
          </a:xfrm>
          <a:prstGeom prst="rect">
            <a:avLst/>
          </a:prstGeom>
          <a:solidFill>
            <a:srgbClr val="FFFF00"/>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b="1" dirty="0">
                <a:latin typeface="メイリオ" panose="020B0604030504040204" pitchFamily="50" charset="-128"/>
                <a:ea typeface="メイリオ" panose="020B0604030504040204" pitchFamily="50" charset="-128"/>
              </a:rPr>
              <a:t>３年毎に１回、全ドライバーに検査を実施</a:t>
            </a:r>
          </a:p>
        </p:txBody>
      </p:sp>
      <p:pic>
        <p:nvPicPr>
          <p:cNvPr id="22" name="図 21">
            <a:extLst>
              <a:ext uri="{FF2B5EF4-FFF2-40B4-BE49-F238E27FC236}">
                <a16:creationId xmlns:a16="http://schemas.microsoft.com/office/drawing/2014/main" id="{F5A8D52B-88D3-4676-90F1-36465861BC6D}"/>
              </a:ext>
            </a:extLst>
          </p:cNvPr>
          <p:cNvPicPr>
            <a:picLocks noChangeAspect="1"/>
          </p:cNvPicPr>
          <p:nvPr/>
        </p:nvPicPr>
        <p:blipFill>
          <a:blip r:embed="rId5"/>
          <a:stretch>
            <a:fillRect/>
          </a:stretch>
        </p:blipFill>
        <p:spPr>
          <a:xfrm>
            <a:off x="5205390" y="1431798"/>
            <a:ext cx="3041654" cy="1325850"/>
          </a:xfrm>
          <a:prstGeom prst="rect">
            <a:avLst/>
          </a:prstGeom>
          <a:ln>
            <a:solidFill>
              <a:schemeClr val="tx1"/>
            </a:solidFill>
          </a:ln>
        </p:spPr>
      </p:pic>
      <p:sp>
        <p:nvSpPr>
          <p:cNvPr id="23" name="正方形/長方形 22">
            <a:extLst>
              <a:ext uri="{FF2B5EF4-FFF2-40B4-BE49-F238E27FC236}">
                <a16:creationId xmlns:a16="http://schemas.microsoft.com/office/drawing/2014/main" id="{ECCF9973-4060-4C6B-8538-90543D5B01FB}"/>
              </a:ext>
            </a:extLst>
          </p:cNvPr>
          <p:cNvSpPr/>
          <p:nvPr/>
        </p:nvSpPr>
        <p:spPr bwMode="auto">
          <a:xfrm>
            <a:off x="5198149" y="911156"/>
            <a:ext cx="4205494" cy="509602"/>
          </a:xfrm>
          <a:prstGeom prst="rect">
            <a:avLst/>
          </a:prstGeom>
          <a:solidFill>
            <a:srgbClr val="080FA0"/>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b="1" dirty="0">
                <a:solidFill>
                  <a:schemeClr val="bg1"/>
                </a:solidFill>
                <a:latin typeface="メイリオ" panose="020B0604030504040204" pitchFamily="50" charset="-128"/>
                <a:ea typeface="メイリオ" panose="020B0604030504040204" pitchFamily="50" charset="-128"/>
              </a:rPr>
              <a:t>パルスオキシメータで検査</a:t>
            </a:r>
          </a:p>
        </p:txBody>
      </p:sp>
      <p:sp>
        <p:nvSpPr>
          <p:cNvPr id="24" name="正方形/長方形 23">
            <a:extLst>
              <a:ext uri="{FF2B5EF4-FFF2-40B4-BE49-F238E27FC236}">
                <a16:creationId xmlns:a16="http://schemas.microsoft.com/office/drawing/2014/main" id="{2FA5048E-1080-4620-BC5B-A799BA1C18F8}"/>
              </a:ext>
            </a:extLst>
          </p:cNvPr>
          <p:cNvSpPr/>
          <p:nvPr/>
        </p:nvSpPr>
        <p:spPr bwMode="auto">
          <a:xfrm>
            <a:off x="535956" y="1037144"/>
            <a:ext cx="3984996" cy="2895912"/>
          </a:xfrm>
          <a:prstGeom prst="rect">
            <a:avLst/>
          </a:prstGeom>
          <a:no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endParaRPr lang="en-US" altLang="ja-JP" sz="1600" dirty="0">
              <a:latin typeface="メイリオ" panose="020B0604030504040204" pitchFamily="50" charset="-128"/>
              <a:ea typeface="メイリオ" panose="020B0604030504040204" pitchFamily="50" charset="-128"/>
            </a:endParaRPr>
          </a:p>
        </p:txBody>
      </p:sp>
      <p:sp>
        <p:nvSpPr>
          <p:cNvPr id="26" name="正方形/長方形 25">
            <a:extLst>
              <a:ext uri="{FF2B5EF4-FFF2-40B4-BE49-F238E27FC236}">
                <a16:creationId xmlns:a16="http://schemas.microsoft.com/office/drawing/2014/main" id="{82CBE860-ED82-423F-B949-93C01ECDF042}"/>
              </a:ext>
            </a:extLst>
          </p:cNvPr>
          <p:cNvSpPr/>
          <p:nvPr/>
        </p:nvSpPr>
        <p:spPr bwMode="auto">
          <a:xfrm>
            <a:off x="5187505" y="4427135"/>
            <a:ext cx="1208057" cy="791603"/>
          </a:xfrm>
          <a:prstGeom prst="rect">
            <a:avLst/>
          </a:prstGeom>
          <a:solidFill>
            <a:srgbClr val="FF99FF"/>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医療機関で外来診察</a:t>
            </a:r>
            <a:endParaRPr lang="en-US" altLang="ja-JP" sz="1600" dirty="0">
              <a:latin typeface="メイリオ" panose="020B0604030504040204" pitchFamily="50" charset="-128"/>
              <a:ea typeface="メイリオ" panose="020B0604030504040204" pitchFamily="50" charset="-128"/>
            </a:endParaRPr>
          </a:p>
          <a:p>
            <a:pPr fontAlgn="auto">
              <a:spcBef>
                <a:spcPts val="0"/>
              </a:spcBef>
              <a:spcAft>
                <a:spcPts val="0"/>
              </a:spcAft>
            </a:pP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費用を会社負担</a:t>
            </a:r>
            <a:r>
              <a:rPr lang="en-US" altLang="ja-JP" sz="1000" dirty="0">
                <a:latin typeface="メイリオ" panose="020B0604030504040204" pitchFamily="50" charset="-128"/>
                <a:ea typeface="メイリオ" panose="020B0604030504040204" pitchFamily="50" charset="-128"/>
              </a:rPr>
              <a:t>)</a:t>
            </a:r>
            <a:endParaRPr lang="ja-JP" altLang="en-US" sz="1000" dirty="0">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912B073D-357A-4299-91F4-BAB225D26E83}"/>
              </a:ext>
            </a:extLst>
          </p:cNvPr>
          <p:cNvSpPr/>
          <p:nvPr/>
        </p:nvSpPr>
        <p:spPr bwMode="auto">
          <a:xfrm>
            <a:off x="535956" y="4394532"/>
            <a:ext cx="3984996" cy="1986796"/>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fontAlgn="auto">
              <a:lnSpc>
                <a:spcPts val="2900"/>
              </a:lnSpc>
              <a:spcBef>
                <a:spcPts val="0"/>
              </a:spcBef>
              <a:spcAft>
                <a:spcPts val="0"/>
              </a:spcAft>
            </a:pPr>
            <a:r>
              <a:rPr lang="ja-JP" altLang="en-US" sz="2200" dirty="0">
                <a:latin typeface="メイリオ" panose="020B0604030504040204" pitchFamily="50" charset="-128"/>
                <a:ea typeface="メイリオ" panose="020B0604030504040204" pitchFamily="50" charset="-128"/>
              </a:rPr>
              <a:t>睡眠が浅くなり、質の良い睡眠が取れず、日中深い眠気を感じたり、突然意識を失う事がある。</a:t>
            </a:r>
          </a:p>
        </p:txBody>
      </p:sp>
      <p:sp>
        <p:nvSpPr>
          <p:cNvPr id="28" name="正方形/長方形 27">
            <a:extLst>
              <a:ext uri="{FF2B5EF4-FFF2-40B4-BE49-F238E27FC236}">
                <a16:creationId xmlns:a16="http://schemas.microsoft.com/office/drawing/2014/main" id="{3E5A2EC0-9B00-493A-ACCC-8EBA6EE4F873}"/>
              </a:ext>
            </a:extLst>
          </p:cNvPr>
          <p:cNvSpPr/>
          <p:nvPr/>
        </p:nvSpPr>
        <p:spPr bwMode="auto">
          <a:xfrm>
            <a:off x="5176528" y="5599536"/>
            <a:ext cx="1208057" cy="347308"/>
          </a:xfrm>
          <a:prstGeom prst="rect">
            <a:avLst/>
          </a:prstGeom>
          <a:solidFill>
            <a:srgbClr val="FF99FF"/>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治療</a:t>
            </a:r>
          </a:p>
        </p:txBody>
      </p:sp>
      <p:sp>
        <p:nvSpPr>
          <p:cNvPr id="29" name="正方形/長方形 28">
            <a:extLst>
              <a:ext uri="{FF2B5EF4-FFF2-40B4-BE49-F238E27FC236}">
                <a16:creationId xmlns:a16="http://schemas.microsoft.com/office/drawing/2014/main" id="{ECD67AC6-77F8-412A-A915-B4E13B6BDC7E}"/>
              </a:ext>
            </a:extLst>
          </p:cNvPr>
          <p:cNvSpPr/>
          <p:nvPr/>
        </p:nvSpPr>
        <p:spPr bwMode="auto">
          <a:xfrm>
            <a:off x="6560244" y="5599536"/>
            <a:ext cx="1579306" cy="347308"/>
          </a:xfrm>
          <a:prstGeom prst="rect">
            <a:avLst/>
          </a:prstGeom>
          <a:solidFill>
            <a:srgbClr val="FFFF99"/>
          </a:solidFill>
          <a:ln w="127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ｶｳﾝｾﾘﾝｸﾞﾁｪｯｸ</a:t>
            </a:r>
          </a:p>
        </p:txBody>
      </p:sp>
      <p:sp>
        <p:nvSpPr>
          <p:cNvPr id="30" name="矢印: 右 29">
            <a:extLst>
              <a:ext uri="{FF2B5EF4-FFF2-40B4-BE49-F238E27FC236}">
                <a16:creationId xmlns:a16="http://schemas.microsoft.com/office/drawing/2014/main" id="{984FBC95-6A94-4595-925E-DE55A056E116}"/>
              </a:ext>
            </a:extLst>
          </p:cNvPr>
          <p:cNvSpPr/>
          <p:nvPr/>
        </p:nvSpPr>
        <p:spPr bwMode="auto">
          <a:xfrm rot="5400000">
            <a:off x="3140527" y="3726503"/>
            <a:ext cx="555582" cy="792895"/>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1" name="矢印: 右 30">
            <a:extLst>
              <a:ext uri="{FF2B5EF4-FFF2-40B4-BE49-F238E27FC236}">
                <a16:creationId xmlns:a16="http://schemas.microsoft.com/office/drawing/2014/main" id="{18F36586-E49A-4C8C-8248-C5529AE60046}"/>
              </a:ext>
            </a:extLst>
          </p:cNvPr>
          <p:cNvSpPr/>
          <p:nvPr/>
        </p:nvSpPr>
        <p:spPr bwMode="auto">
          <a:xfrm rot="5400000">
            <a:off x="5671969" y="3978093"/>
            <a:ext cx="217174" cy="590392"/>
          </a:xfrm>
          <a:prstGeom prst="rightArrow">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2" name="矢印: 右 31">
            <a:extLst>
              <a:ext uri="{FF2B5EF4-FFF2-40B4-BE49-F238E27FC236}">
                <a16:creationId xmlns:a16="http://schemas.microsoft.com/office/drawing/2014/main" id="{00714010-72BC-40DD-A0DD-F92F5FA7E387}"/>
              </a:ext>
            </a:extLst>
          </p:cNvPr>
          <p:cNvSpPr/>
          <p:nvPr/>
        </p:nvSpPr>
        <p:spPr bwMode="auto">
          <a:xfrm rot="5400000">
            <a:off x="7055685" y="3974425"/>
            <a:ext cx="217174" cy="590392"/>
          </a:xfrm>
          <a:prstGeom prst="right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3" name="矢印: 右 32">
            <a:extLst>
              <a:ext uri="{FF2B5EF4-FFF2-40B4-BE49-F238E27FC236}">
                <a16:creationId xmlns:a16="http://schemas.microsoft.com/office/drawing/2014/main" id="{FCD76E0E-397A-4FCD-8BFF-5FE84A3DED98}"/>
              </a:ext>
            </a:extLst>
          </p:cNvPr>
          <p:cNvSpPr/>
          <p:nvPr/>
        </p:nvSpPr>
        <p:spPr bwMode="auto">
          <a:xfrm rot="5400000">
            <a:off x="5682946" y="5146683"/>
            <a:ext cx="217174" cy="590392"/>
          </a:xfrm>
          <a:prstGeom prst="rightArrow">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4" name="矢印: 右 33">
            <a:extLst>
              <a:ext uri="{FF2B5EF4-FFF2-40B4-BE49-F238E27FC236}">
                <a16:creationId xmlns:a16="http://schemas.microsoft.com/office/drawing/2014/main" id="{9505A85F-0132-4D00-80F4-8D9B10C7F6E8}"/>
              </a:ext>
            </a:extLst>
          </p:cNvPr>
          <p:cNvSpPr/>
          <p:nvPr/>
        </p:nvSpPr>
        <p:spPr bwMode="auto">
          <a:xfrm rot="5400000">
            <a:off x="7064999" y="5149837"/>
            <a:ext cx="217174" cy="590392"/>
          </a:xfrm>
          <a:prstGeom prst="rightArrow">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5" name="矢印: 右 34">
            <a:extLst>
              <a:ext uri="{FF2B5EF4-FFF2-40B4-BE49-F238E27FC236}">
                <a16:creationId xmlns:a16="http://schemas.microsoft.com/office/drawing/2014/main" id="{E665744C-035E-4675-AEB1-AC38173ED835}"/>
              </a:ext>
            </a:extLst>
          </p:cNvPr>
          <p:cNvSpPr/>
          <p:nvPr/>
        </p:nvSpPr>
        <p:spPr bwMode="auto">
          <a:xfrm>
            <a:off x="4659106" y="1546582"/>
            <a:ext cx="442496" cy="1145615"/>
          </a:xfrm>
          <a:prstGeom prst="rightArrow">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6" name="正方形/長方形 35">
            <a:extLst>
              <a:ext uri="{FF2B5EF4-FFF2-40B4-BE49-F238E27FC236}">
                <a16:creationId xmlns:a16="http://schemas.microsoft.com/office/drawing/2014/main" id="{8D4CBA6B-65FF-40DD-B314-0A7C774C63EE}"/>
              </a:ext>
            </a:extLst>
          </p:cNvPr>
          <p:cNvSpPr/>
          <p:nvPr/>
        </p:nvSpPr>
        <p:spPr bwMode="auto">
          <a:xfrm>
            <a:off x="2299840" y="1192809"/>
            <a:ext cx="2149104" cy="2646140"/>
          </a:xfrm>
          <a:prstGeom prst="rect">
            <a:avLst/>
          </a:prstGeom>
          <a:noFill/>
          <a:ln w="3492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fontAlgn="auto">
              <a:lnSpc>
                <a:spcPts val="2900"/>
              </a:lnSpc>
              <a:spcBef>
                <a:spcPts val="0"/>
              </a:spcBef>
              <a:spcAft>
                <a:spcPts val="0"/>
              </a:spcAft>
            </a:pPr>
            <a:endParaRPr lang="ja-JP" altLang="en-US"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26700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F4E57-B388-4179-94E3-9B8D9EBAE1A2}"/>
              </a:ext>
            </a:extLst>
          </p:cNvPr>
          <p:cNvSpPr>
            <a:spLocks noGrp="1"/>
          </p:cNvSpPr>
          <p:nvPr>
            <p:ph type="title"/>
          </p:nvPr>
        </p:nvSpPr>
        <p:spPr>
          <a:xfrm>
            <a:off x="560512" y="274638"/>
            <a:ext cx="8915400" cy="490066"/>
          </a:xfrm>
        </p:spPr>
        <p:txBody>
          <a:bodyPr/>
          <a:lstStyle/>
          <a:p>
            <a:r>
              <a:rPr lang="ja-JP" altLang="en-US" sz="2400" dirty="0"/>
              <a:t>１３．ヒヤリハット活動の実施</a:t>
            </a:r>
            <a:endParaRPr kumimoji="1" lang="ja-JP" altLang="en-US" sz="2400" dirty="0"/>
          </a:p>
        </p:txBody>
      </p:sp>
      <p:sp>
        <p:nvSpPr>
          <p:cNvPr id="4" name="スライド番号プレースホルダー 3">
            <a:extLst>
              <a:ext uri="{FF2B5EF4-FFF2-40B4-BE49-F238E27FC236}">
                <a16:creationId xmlns:a16="http://schemas.microsoft.com/office/drawing/2014/main" id="{AAC41FCE-1DB5-48A9-B894-2210B45695A4}"/>
              </a:ext>
            </a:extLst>
          </p:cNvPr>
          <p:cNvSpPr>
            <a:spLocks noGrp="1"/>
          </p:cNvSpPr>
          <p:nvPr>
            <p:ph type="sldNum" sz="quarter" idx="10"/>
          </p:nvPr>
        </p:nvSpPr>
        <p:spPr/>
        <p:txBody>
          <a:bodyPr/>
          <a:lstStyle/>
          <a:p>
            <a:pPr>
              <a:defRPr/>
            </a:pPr>
            <a:fld id="{8A1F1790-1EDE-466F-8577-A6CAD24D3867}" type="slidenum">
              <a:rPr lang="ja-JP" altLang="en-US" smtClean="0"/>
              <a:pPr>
                <a:defRPr/>
              </a:pPr>
              <a:t>13</a:t>
            </a:fld>
            <a:endParaRPr lang="en-US" altLang="ja-JP"/>
          </a:p>
        </p:txBody>
      </p:sp>
      <p:pic>
        <p:nvPicPr>
          <p:cNvPr id="15" name="図 14">
            <a:extLst>
              <a:ext uri="{FF2B5EF4-FFF2-40B4-BE49-F238E27FC236}">
                <a16:creationId xmlns:a16="http://schemas.microsoft.com/office/drawing/2014/main" id="{82DE9338-9D4F-4664-8D29-1CA7B5A5682B}"/>
              </a:ext>
            </a:extLst>
          </p:cNvPr>
          <p:cNvPicPr>
            <a:picLocks noChangeAspect="1"/>
          </p:cNvPicPr>
          <p:nvPr/>
        </p:nvPicPr>
        <p:blipFill>
          <a:blip r:embed="rId2"/>
          <a:stretch>
            <a:fillRect/>
          </a:stretch>
        </p:blipFill>
        <p:spPr>
          <a:xfrm>
            <a:off x="491868" y="993143"/>
            <a:ext cx="4266723" cy="2400032"/>
          </a:xfrm>
          <a:prstGeom prst="rect">
            <a:avLst/>
          </a:prstGeom>
        </p:spPr>
      </p:pic>
      <p:grpSp>
        <p:nvGrpSpPr>
          <p:cNvPr id="3" name="グループ化 2">
            <a:extLst>
              <a:ext uri="{FF2B5EF4-FFF2-40B4-BE49-F238E27FC236}">
                <a16:creationId xmlns:a16="http://schemas.microsoft.com/office/drawing/2014/main" id="{5FC3FBFC-00F1-461B-BCF9-5C896A227B72}"/>
              </a:ext>
            </a:extLst>
          </p:cNvPr>
          <p:cNvGrpSpPr/>
          <p:nvPr/>
        </p:nvGrpSpPr>
        <p:grpSpPr>
          <a:xfrm>
            <a:off x="6149677" y="1129947"/>
            <a:ext cx="2889845" cy="1619809"/>
            <a:chOff x="5930627" y="1129937"/>
            <a:chExt cx="2889845" cy="1619809"/>
          </a:xfrm>
        </p:grpSpPr>
        <p:sp>
          <p:nvSpPr>
            <p:cNvPr id="16" name="楕円 15">
              <a:extLst>
                <a:ext uri="{FF2B5EF4-FFF2-40B4-BE49-F238E27FC236}">
                  <a16:creationId xmlns:a16="http://schemas.microsoft.com/office/drawing/2014/main" id="{CC196936-A038-486B-9871-EB075CD41BBF}"/>
                </a:ext>
              </a:extLst>
            </p:cNvPr>
            <p:cNvSpPr/>
            <p:nvPr/>
          </p:nvSpPr>
          <p:spPr>
            <a:xfrm>
              <a:off x="6593942" y="1129937"/>
              <a:ext cx="1563216" cy="946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400" b="1" dirty="0">
                  <a:latin typeface="メイリオ" panose="020B0604030504040204" pitchFamily="50" charset="-128"/>
                  <a:ea typeface="メイリオ" panose="020B0604030504040204" pitchFamily="50" charset="-128"/>
                </a:rPr>
                <a:t>自動車</a:t>
              </a:r>
            </a:p>
          </p:txBody>
        </p:sp>
        <p:sp>
          <p:nvSpPr>
            <p:cNvPr id="17" name="楕円 16">
              <a:extLst>
                <a:ext uri="{FF2B5EF4-FFF2-40B4-BE49-F238E27FC236}">
                  <a16:creationId xmlns:a16="http://schemas.microsoft.com/office/drawing/2014/main" id="{70ECECE8-7D5B-43A7-82B5-01161D66EF06}"/>
                </a:ext>
              </a:extLst>
            </p:cNvPr>
            <p:cNvSpPr/>
            <p:nvPr/>
          </p:nvSpPr>
          <p:spPr>
            <a:xfrm>
              <a:off x="5930627" y="1793920"/>
              <a:ext cx="1563216" cy="946301"/>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400" b="1" dirty="0">
                  <a:latin typeface="メイリオ" panose="020B0604030504040204" pitchFamily="50" charset="-128"/>
                  <a:ea typeface="メイリオ" panose="020B0604030504040204" pitchFamily="50" charset="-128"/>
                </a:rPr>
                <a:t>品質</a:t>
              </a:r>
            </a:p>
          </p:txBody>
        </p:sp>
        <p:sp>
          <p:nvSpPr>
            <p:cNvPr id="18" name="楕円 17">
              <a:extLst>
                <a:ext uri="{FF2B5EF4-FFF2-40B4-BE49-F238E27FC236}">
                  <a16:creationId xmlns:a16="http://schemas.microsoft.com/office/drawing/2014/main" id="{15240ADC-E05B-4D96-AE96-1EA47EF21C38}"/>
                </a:ext>
              </a:extLst>
            </p:cNvPr>
            <p:cNvSpPr/>
            <p:nvPr/>
          </p:nvSpPr>
          <p:spPr>
            <a:xfrm>
              <a:off x="7257256" y="1803445"/>
              <a:ext cx="1563216" cy="946301"/>
            </a:xfrm>
            <a:prstGeom prst="ellipse">
              <a:avLst/>
            </a:prstGeom>
            <a:solidFill>
              <a:srgbClr val="33CC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2400" b="1" dirty="0">
                  <a:latin typeface="メイリオ" panose="020B0604030504040204" pitchFamily="50" charset="-128"/>
                  <a:ea typeface="メイリオ" panose="020B0604030504040204" pitchFamily="50" charset="-128"/>
                </a:rPr>
                <a:t>安全</a:t>
              </a:r>
              <a:endParaRPr kumimoji="1" lang="en-US" altLang="ja-JP" sz="2400" b="1" dirty="0">
                <a:latin typeface="メイリオ" panose="020B0604030504040204" pitchFamily="50" charset="-128"/>
                <a:ea typeface="メイリオ" panose="020B0604030504040204" pitchFamily="50" charset="-128"/>
              </a:endParaRPr>
            </a:p>
            <a:p>
              <a:pPr algn="ctr"/>
              <a:r>
                <a:rPr lang="ja-JP" altLang="en-US" sz="1800" b="1" dirty="0">
                  <a:latin typeface="メイリオ" panose="020B0604030504040204" pitchFamily="50" charset="-128"/>
                  <a:ea typeface="メイリオ" panose="020B0604030504040204" pitchFamily="50" charset="-128"/>
                </a:rPr>
                <a:t>（労災）</a:t>
              </a:r>
              <a:endParaRPr kumimoji="1" lang="ja-JP" altLang="en-US" sz="1800" b="1" dirty="0">
                <a:latin typeface="メイリオ" panose="020B0604030504040204" pitchFamily="50" charset="-128"/>
                <a:ea typeface="メイリオ" panose="020B0604030504040204" pitchFamily="50" charset="-128"/>
              </a:endParaRPr>
            </a:p>
          </p:txBody>
        </p:sp>
      </p:grpSp>
      <p:sp>
        <p:nvSpPr>
          <p:cNvPr id="19" name="四角形: 角を丸くする 18">
            <a:extLst>
              <a:ext uri="{FF2B5EF4-FFF2-40B4-BE49-F238E27FC236}">
                <a16:creationId xmlns:a16="http://schemas.microsoft.com/office/drawing/2014/main" id="{34AACA46-1917-46E8-ADFD-2529EA6B6FB5}"/>
              </a:ext>
            </a:extLst>
          </p:cNvPr>
          <p:cNvSpPr/>
          <p:nvPr/>
        </p:nvSpPr>
        <p:spPr bwMode="auto">
          <a:xfrm>
            <a:off x="7143773" y="3724500"/>
            <a:ext cx="2246909" cy="49006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en-US" altLang="ja-JP" sz="2800" dirty="0">
                <a:solidFill>
                  <a:schemeClr val="tx1"/>
                </a:solidFill>
              </a:rPr>
              <a:t>KYT</a:t>
            </a:r>
            <a:endParaRPr kumimoji="1" lang="ja-JP" altLang="en-US" sz="2800" dirty="0">
              <a:solidFill>
                <a:schemeClr val="tx1"/>
              </a:solidFill>
            </a:endParaRPr>
          </a:p>
        </p:txBody>
      </p:sp>
      <p:sp>
        <p:nvSpPr>
          <p:cNvPr id="20" name="四角形: 角を丸くする 19">
            <a:extLst>
              <a:ext uri="{FF2B5EF4-FFF2-40B4-BE49-F238E27FC236}">
                <a16:creationId xmlns:a16="http://schemas.microsoft.com/office/drawing/2014/main" id="{5EB66A15-3496-4726-9A6E-58D6083FC5E8}"/>
              </a:ext>
            </a:extLst>
          </p:cNvPr>
          <p:cNvSpPr/>
          <p:nvPr/>
        </p:nvSpPr>
        <p:spPr bwMode="auto">
          <a:xfrm>
            <a:off x="7143773" y="4857580"/>
            <a:ext cx="2246909" cy="49006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kumimoji="1" lang="ja-JP" altLang="en-US" sz="2800" dirty="0">
                <a:solidFill>
                  <a:schemeClr val="tx1"/>
                </a:solidFill>
              </a:rPr>
              <a:t>ﾘｽｸｱｾｽﾒﾝﾄ</a:t>
            </a:r>
          </a:p>
        </p:txBody>
      </p:sp>
      <p:sp>
        <p:nvSpPr>
          <p:cNvPr id="21" name="四角形: 角を丸くする 20">
            <a:extLst>
              <a:ext uri="{FF2B5EF4-FFF2-40B4-BE49-F238E27FC236}">
                <a16:creationId xmlns:a16="http://schemas.microsoft.com/office/drawing/2014/main" id="{95A86658-F34A-4BCB-9158-A3222B36A3E3}"/>
              </a:ext>
            </a:extLst>
          </p:cNvPr>
          <p:cNvSpPr/>
          <p:nvPr/>
        </p:nvSpPr>
        <p:spPr bwMode="auto">
          <a:xfrm>
            <a:off x="7143773" y="4287927"/>
            <a:ext cx="2246909" cy="490066"/>
          </a:xfrm>
          <a:prstGeom prst="round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ja-JP" altLang="en-US" sz="2800" dirty="0">
                <a:solidFill>
                  <a:schemeClr val="tx1"/>
                </a:solidFill>
              </a:rPr>
              <a:t>小集団活動</a:t>
            </a:r>
            <a:endParaRPr kumimoji="1" lang="ja-JP" altLang="en-US" sz="2800" dirty="0">
              <a:solidFill>
                <a:schemeClr val="tx1"/>
              </a:solidFill>
            </a:endParaRPr>
          </a:p>
        </p:txBody>
      </p:sp>
      <p:sp>
        <p:nvSpPr>
          <p:cNvPr id="22" name="矢印: 右 21">
            <a:extLst>
              <a:ext uri="{FF2B5EF4-FFF2-40B4-BE49-F238E27FC236}">
                <a16:creationId xmlns:a16="http://schemas.microsoft.com/office/drawing/2014/main" id="{01FB813B-A9F1-4206-9A22-2F1F6066CBAC}"/>
              </a:ext>
            </a:extLst>
          </p:cNvPr>
          <p:cNvSpPr/>
          <p:nvPr/>
        </p:nvSpPr>
        <p:spPr bwMode="auto">
          <a:xfrm>
            <a:off x="6681192" y="3929276"/>
            <a:ext cx="360040" cy="1207367"/>
          </a:xfrm>
          <a:prstGeom prst="rightArrow">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3" name="矢印: 右 22">
            <a:extLst>
              <a:ext uri="{FF2B5EF4-FFF2-40B4-BE49-F238E27FC236}">
                <a16:creationId xmlns:a16="http://schemas.microsoft.com/office/drawing/2014/main" id="{CEF2A604-4559-414A-B20D-AB3151826732}"/>
              </a:ext>
            </a:extLst>
          </p:cNvPr>
          <p:cNvSpPr/>
          <p:nvPr/>
        </p:nvSpPr>
        <p:spPr bwMode="auto">
          <a:xfrm rot="5400000">
            <a:off x="8129905" y="5040121"/>
            <a:ext cx="360040" cy="1207367"/>
          </a:xfrm>
          <a:prstGeom prst="rightArrow">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4" name="四角形: 角を丸くする 23">
            <a:extLst>
              <a:ext uri="{FF2B5EF4-FFF2-40B4-BE49-F238E27FC236}">
                <a16:creationId xmlns:a16="http://schemas.microsoft.com/office/drawing/2014/main" id="{8FB1D33C-E9DB-4C1E-A36B-6C5B2B4708F6}"/>
              </a:ext>
            </a:extLst>
          </p:cNvPr>
          <p:cNvSpPr/>
          <p:nvPr/>
        </p:nvSpPr>
        <p:spPr bwMode="auto">
          <a:xfrm>
            <a:off x="4860517" y="3696501"/>
            <a:ext cx="1748667" cy="2127323"/>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ts val="4000"/>
              </a:lnSpc>
              <a:spcBef>
                <a:spcPts val="0"/>
              </a:spcBef>
              <a:spcAft>
                <a:spcPts val="0"/>
              </a:spcAft>
            </a:pPr>
            <a:r>
              <a:rPr kumimoji="1" lang="ja-JP" altLang="en-US" sz="2000" b="1" dirty="0">
                <a:solidFill>
                  <a:schemeClr val="tx1"/>
                </a:solidFill>
                <a:latin typeface="メイリオ" panose="020B0604030504040204" pitchFamily="50" charset="-128"/>
                <a:ea typeface="メイリオ" panose="020B0604030504040204" pitchFamily="50" charset="-128"/>
              </a:rPr>
              <a:t>提出された</a:t>
            </a:r>
            <a:r>
              <a:rPr kumimoji="1" lang="ja-JP" altLang="en-US" sz="3600" b="1" dirty="0">
                <a:solidFill>
                  <a:schemeClr val="tx1"/>
                </a:solidFill>
                <a:latin typeface="メイリオ" panose="020B0604030504040204" pitchFamily="50" charset="-128"/>
                <a:ea typeface="メイリオ" panose="020B0604030504040204" pitchFamily="50" charset="-128"/>
              </a:rPr>
              <a:t>ヒヤリハット</a:t>
            </a:r>
            <a:r>
              <a:rPr lang="ja-JP" altLang="en-US" sz="2000" b="1" dirty="0">
                <a:solidFill>
                  <a:schemeClr val="tx1"/>
                </a:solidFill>
                <a:latin typeface="メイリオ" panose="020B0604030504040204" pitchFamily="50" charset="-128"/>
                <a:ea typeface="メイリオ" panose="020B0604030504040204" pitchFamily="50" charset="-128"/>
              </a:rPr>
              <a:t>を元に</a:t>
            </a:r>
            <a:endParaRPr kumimoji="1" lang="ja-JP" altLang="en-US" sz="2000" b="1" dirty="0">
              <a:solidFill>
                <a:schemeClr val="tx1"/>
              </a:solidFill>
              <a:latin typeface="メイリオ" panose="020B0604030504040204" pitchFamily="50" charset="-128"/>
              <a:ea typeface="メイリオ" panose="020B0604030504040204" pitchFamily="50" charset="-128"/>
            </a:endParaRPr>
          </a:p>
        </p:txBody>
      </p:sp>
      <p:sp>
        <p:nvSpPr>
          <p:cNvPr id="26" name="矢印: 右 25">
            <a:extLst>
              <a:ext uri="{FF2B5EF4-FFF2-40B4-BE49-F238E27FC236}">
                <a16:creationId xmlns:a16="http://schemas.microsoft.com/office/drawing/2014/main" id="{393F58F4-EFCE-455A-848A-DA901E60F64C}"/>
              </a:ext>
            </a:extLst>
          </p:cNvPr>
          <p:cNvSpPr/>
          <p:nvPr/>
        </p:nvSpPr>
        <p:spPr bwMode="auto">
          <a:xfrm rot="2754551">
            <a:off x="4238143" y="3121928"/>
            <a:ext cx="1081902" cy="531188"/>
          </a:xfrm>
          <a:prstGeom prst="rightArrow">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27" name="正方形/長方形 26">
            <a:extLst>
              <a:ext uri="{FF2B5EF4-FFF2-40B4-BE49-F238E27FC236}">
                <a16:creationId xmlns:a16="http://schemas.microsoft.com/office/drawing/2014/main" id="{B1E88405-A313-4627-8B3E-05D410113D55}"/>
              </a:ext>
            </a:extLst>
          </p:cNvPr>
          <p:cNvSpPr/>
          <p:nvPr/>
        </p:nvSpPr>
        <p:spPr bwMode="auto">
          <a:xfrm>
            <a:off x="515317" y="3519950"/>
            <a:ext cx="3753822" cy="2295977"/>
          </a:xfrm>
          <a:prstGeom prst="rect">
            <a:avLst/>
          </a:prstGeom>
          <a:solidFill>
            <a:schemeClr val="accent1">
              <a:lumMod val="20000"/>
              <a:lumOff val="80000"/>
            </a:schemeClr>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lnSpc>
                <a:spcPts val="2400"/>
              </a:lnSpc>
              <a:spcBef>
                <a:spcPts val="0"/>
              </a:spcBef>
              <a:spcAft>
                <a:spcPts val="0"/>
              </a:spcAft>
            </a:pPr>
            <a:r>
              <a:rPr lang="ja-JP" altLang="en-US" b="1" dirty="0">
                <a:latin typeface="メイリオ" panose="020B0604030504040204" pitchFamily="50" charset="-128"/>
                <a:ea typeface="メイリオ" panose="020B0604030504040204" pitchFamily="50" charset="-128"/>
              </a:rPr>
              <a:t>各種安全対策の実施に伴い、事故はある一定の減少があり、職場の安全環境も良くなりました。</a:t>
            </a:r>
            <a:endParaRPr lang="en-US" altLang="ja-JP" b="1" dirty="0">
              <a:latin typeface="メイリオ" panose="020B0604030504040204" pitchFamily="50" charset="-128"/>
              <a:ea typeface="メイリオ" panose="020B0604030504040204" pitchFamily="50" charset="-128"/>
            </a:endParaRPr>
          </a:p>
          <a:p>
            <a:pPr fontAlgn="auto">
              <a:lnSpc>
                <a:spcPts val="2400"/>
              </a:lnSpc>
              <a:spcBef>
                <a:spcPts val="0"/>
              </a:spcBef>
              <a:spcAft>
                <a:spcPts val="0"/>
              </a:spcAft>
            </a:pPr>
            <a:r>
              <a:rPr lang="ja-JP" altLang="en-US" b="1" dirty="0">
                <a:latin typeface="メイリオ" panose="020B0604030504040204" pitchFamily="50" charset="-128"/>
                <a:ea typeface="メイリオ" panose="020B0604030504040204" pitchFamily="50" charset="-128"/>
              </a:rPr>
              <a:t>しかし、その反面、危険を危険と思わない「安全意識の低下」につながって来ているのでは？</a:t>
            </a:r>
            <a:endParaRPr lang="en-US" altLang="ja-JP" b="1" dirty="0">
              <a:latin typeface="メイリオ" panose="020B0604030504040204" pitchFamily="50" charset="-128"/>
              <a:ea typeface="メイリオ" panose="020B0604030504040204" pitchFamily="50" charset="-128"/>
            </a:endParaRPr>
          </a:p>
          <a:p>
            <a:pPr fontAlgn="auto">
              <a:lnSpc>
                <a:spcPts val="2400"/>
              </a:lnSpc>
              <a:spcBef>
                <a:spcPts val="0"/>
              </a:spcBef>
              <a:spcAft>
                <a:spcPts val="0"/>
              </a:spcAft>
            </a:pPr>
            <a:r>
              <a:rPr lang="ja-JP" altLang="en-US" b="1" dirty="0">
                <a:latin typeface="メイリオ" panose="020B0604030504040204" pitchFamily="50" charset="-128"/>
                <a:ea typeface="メイリオ" panose="020B0604030504040204" pitchFamily="50" charset="-128"/>
              </a:rPr>
              <a:t>と考えています。そこで、</a:t>
            </a:r>
            <a:endParaRPr lang="en-US" altLang="ja-JP" b="1" dirty="0">
              <a:latin typeface="メイリオ" panose="020B0604030504040204" pitchFamily="50" charset="-128"/>
              <a:ea typeface="メイリオ" panose="020B0604030504040204" pitchFamily="50" charset="-128"/>
            </a:endParaRPr>
          </a:p>
        </p:txBody>
      </p:sp>
      <p:sp>
        <p:nvSpPr>
          <p:cNvPr id="29" name="正方形/長方形 28">
            <a:extLst>
              <a:ext uri="{FF2B5EF4-FFF2-40B4-BE49-F238E27FC236}">
                <a16:creationId xmlns:a16="http://schemas.microsoft.com/office/drawing/2014/main" id="{3D538DB3-C1D6-45FC-AEC3-5E8D331D394D}"/>
              </a:ext>
            </a:extLst>
          </p:cNvPr>
          <p:cNvSpPr/>
          <p:nvPr/>
        </p:nvSpPr>
        <p:spPr bwMode="auto">
          <a:xfrm>
            <a:off x="515317" y="5982599"/>
            <a:ext cx="8920429" cy="532160"/>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ヒヤリハット活動を通して今後についても職場環境改善活動に取り組む。</a:t>
            </a:r>
          </a:p>
        </p:txBody>
      </p:sp>
      <p:sp>
        <p:nvSpPr>
          <p:cNvPr id="25" name="正方形/長方形 24">
            <a:extLst>
              <a:ext uri="{FF2B5EF4-FFF2-40B4-BE49-F238E27FC236}">
                <a16:creationId xmlns:a16="http://schemas.microsoft.com/office/drawing/2014/main" id="{14E0B625-D2B6-4569-BB53-B862B502549D}"/>
              </a:ext>
            </a:extLst>
          </p:cNvPr>
          <p:cNvSpPr/>
          <p:nvPr/>
        </p:nvSpPr>
        <p:spPr bwMode="auto">
          <a:xfrm>
            <a:off x="5726759" y="950705"/>
            <a:ext cx="3663923" cy="2153871"/>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lnSpc>
                <a:spcPts val="2500"/>
              </a:lnSpc>
              <a:spcBef>
                <a:spcPts val="0"/>
              </a:spcBef>
              <a:spcAft>
                <a:spcPts val="0"/>
              </a:spcAft>
            </a:pPr>
            <a:endParaRPr lang="en-US" altLang="ja-JP" sz="2000" b="1" dirty="0">
              <a:latin typeface="メイリオ" panose="020B0604030504040204" pitchFamily="50" charset="-128"/>
              <a:ea typeface="メイリオ" panose="020B0604030504040204" pitchFamily="50" charset="-128"/>
            </a:endParaRPr>
          </a:p>
        </p:txBody>
      </p:sp>
      <p:sp>
        <p:nvSpPr>
          <p:cNvPr id="28" name="矢印: 右 27">
            <a:extLst>
              <a:ext uri="{FF2B5EF4-FFF2-40B4-BE49-F238E27FC236}">
                <a16:creationId xmlns:a16="http://schemas.microsoft.com/office/drawing/2014/main" id="{5A28307A-1CB9-4057-B5D0-130982434918}"/>
              </a:ext>
            </a:extLst>
          </p:cNvPr>
          <p:cNvSpPr/>
          <p:nvPr/>
        </p:nvSpPr>
        <p:spPr bwMode="auto">
          <a:xfrm>
            <a:off x="4822668" y="1380416"/>
            <a:ext cx="1262552" cy="532161"/>
          </a:xfrm>
          <a:prstGeom prst="right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0" name="矢印: 右 29">
            <a:extLst>
              <a:ext uri="{FF2B5EF4-FFF2-40B4-BE49-F238E27FC236}">
                <a16:creationId xmlns:a16="http://schemas.microsoft.com/office/drawing/2014/main" id="{0B34984E-2822-49AE-AC75-9F1153AEE7F8}"/>
              </a:ext>
            </a:extLst>
          </p:cNvPr>
          <p:cNvSpPr/>
          <p:nvPr/>
        </p:nvSpPr>
        <p:spPr bwMode="auto">
          <a:xfrm>
            <a:off x="4376936" y="3895246"/>
            <a:ext cx="360040" cy="1207367"/>
          </a:xfrm>
          <a:prstGeom prst="rightArrow">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1" name="矢印: 右 30">
            <a:extLst>
              <a:ext uri="{FF2B5EF4-FFF2-40B4-BE49-F238E27FC236}">
                <a16:creationId xmlns:a16="http://schemas.microsoft.com/office/drawing/2014/main" id="{F99CBDB3-B003-4535-8E06-3017117C6663}"/>
              </a:ext>
            </a:extLst>
          </p:cNvPr>
          <p:cNvSpPr/>
          <p:nvPr/>
        </p:nvSpPr>
        <p:spPr bwMode="auto">
          <a:xfrm rot="5400000">
            <a:off x="7238884" y="3133369"/>
            <a:ext cx="440681" cy="541690"/>
          </a:xfrm>
          <a:prstGeom prst="rightArrow">
            <a:avLst>
              <a:gd name="adj1" fmla="val 50000"/>
              <a:gd name="adj2" fmla="val 5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
        <p:nvSpPr>
          <p:cNvPr id="32" name="四角形: 角を丸くする 31">
            <a:extLst>
              <a:ext uri="{FF2B5EF4-FFF2-40B4-BE49-F238E27FC236}">
                <a16:creationId xmlns:a16="http://schemas.microsoft.com/office/drawing/2014/main" id="{65DEAB19-2BD2-4610-AB25-15E588706DE3}"/>
              </a:ext>
            </a:extLst>
          </p:cNvPr>
          <p:cNvSpPr/>
          <p:nvPr/>
        </p:nvSpPr>
        <p:spPr bwMode="auto">
          <a:xfrm>
            <a:off x="7788088" y="2803590"/>
            <a:ext cx="1538166" cy="464043"/>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fontAlgn="auto">
              <a:lnSpc>
                <a:spcPts val="3400"/>
              </a:lnSpc>
              <a:spcBef>
                <a:spcPts val="0"/>
              </a:spcBef>
              <a:spcAft>
                <a:spcPts val="0"/>
              </a:spcAft>
            </a:pPr>
            <a:r>
              <a:rPr lang="ja-JP" altLang="en-US" b="1" dirty="0">
                <a:solidFill>
                  <a:schemeClr val="bg1"/>
                </a:solidFill>
              </a:rPr>
              <a:t>事故事例</a:t>
            </a:r>
            <a:endParaRPr kumimoji="1" lang="ja-JP" altLang="en-US" b="1" dirty="0">
              <a:solidFill>
                <a:schemeClr val="bg1"/>
              </a:solidFill>
            </a:endParaRPr>
          </a:p>
        </p:txBody>
      </p:sp>
    </p:spTree>
    <p:extLst>
      <p:ext uri="{BB962C8B-B14F-4D97-AF65-F5344CB8AC3E}">
        <p14:creationId xmlns:p14="http://schemas.microsoft.com/office/powerpoint/2010/main" val="187049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BB980-AEA7-4D1F-8B71-DE01FA6255DE}"/>
              </a:ext>
            </a:extLst>
          </p:cNvPr>
          <p:cNvSpPr>
            <a:spLocks noGrp="1"/>
          </p:cNvSpPr>
          <p:nvPr>
            <p:ph type="title"/>
          </p:nvPr>
        </p:nvSpPr>
        <p:spPr/>
        <p:txBody>
          <a:bodyPr/>
          <a:lstStyle/>
          <a:p>
            <a:r>
              <a:rPr kumimoji="1" lang="ja-JP" altLang="en-US" sz="2400" dirty="0"/>
              <a:t>１４．</a:t>
            </a:r>
            <a:r>
              <a:rPr lang="ja-JP" altLang="en-US" sz="2400" dirty="0"/>
              <a:t>安全性優良事業所認定証（</a:t>
            </a:r>
            <a:r>
              <a:rPr lang="en-US" altLang="ja-JP" sz="2400" dirty="0"/>
              <a:t>G</a:t>
            </a:r>
            <a:r>
              <a:rPr lang="ja-JP" altLang="en-US" sz="2400" dirty="0"/>
              <a:t>マーク）の取得</a:t>
            </a:r>
            <a:endParaRPr kumimoji="1" lang="ja-JP" altLang="en-US" sz="2400" dirty="0"/>
          </a:p>
        </p:txBody>
      </p:sp>
      <p:sp>
        <p:nvSpPr>
          <p:cNvPr id="4" name="スライド番号プレースホルダー 3">
            <a:extLst>
              <a:ext uri="{FF2B5EF4-FFF2-40B4-BE49-F238E27FC236}">
                <a16:creationId xmlns:a16="http://schemas.microsoft.com/office/drawing/2014/main" id="{8042305F-340C-48FF-9620-51173A3B5715}"/>
              </a:ext>
            </a:extLst>
          </p:cNvPr>
          <p:cNvSpPr>
            <a:spLocks noGrp="1"/>
          </p:cNvSpPr>
          <p:nvPr>
            <p:ph type="sldNum" sz="quarter" idx="10"/>
          </p:nvPr>
        </p:nvSpPr>
        <p:spPr/>
        <p:txBody>
          <a:bodyPr/>
          <a:lstStyle/>
          <a:p>
            <a:pPr>
              <a:defRPr/>
            </a:pPr>
            <a:fld id="{8A1F1790-1EDE-466F-8577-A6CAD24D3867}" type="slidenum">
              <a:rPr lang="ja-JP" altLang="en-US" smtClean="0"/>
              <a:pPr>
                <a:defRPr/>
              </a:pPr>
              <a:t>14</a:t>
            </a:fld>
            <a:endParaRPr lang="en-US" altLang="ja-JP"/>
          </a:p>
        </p:txBody>
      </p:sp>
      <p:sp>
        <p:nvSpPr>
          <p:cNvPr id="6" name="正方形/長方形 5">
            <a:extLst>
              <a:ext uri="{FF2B5EF4-FFF2-40B4-BE49-F238E27FC236}">
                <a16:creationId xmlns:a16="http://schemas.microsoft.com/office/drawing/2014/main" id="{F12DACF3-2802-45C6-910F-F99AADBFDBF7}"/>
              </a:ext>
            </a:extLst>
          </p:cNvPr>
          <p:cNvSpPr/>
          <p:nvPr/>
        </p:nvSpPr>
        <p:spPr bwMode="auto">
          <a:xfrm>
            <a:off x="722530" y="1124744"/>
            <a:ext cx="8460940" cy="611778"/>
          </a:xfrm>
          <a:prstGeom prst="rect">
            <a:avLst/>
          </a:prstGeom>
          <a:solidFill>
            <a:srgbClr val="080FA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altLang="ja-JP" sz="2400" dirty="0">
                <a:solidFill>
                  <a:schemeClr val="bg1"/>
                </a:solidFill>
                <a:latin typeface="メイリオ" panose="020B0604030504040204" pitchFamily="50" charset="-128"/>
                <a:ea typeface="メイリオ" panose="020B0604030504040204" pitchFamily="50" charset="-128"/>
              </a:rPr>
              <a:t>2021</a:t>
            </a:r>
            <a:r>
              <a:rPr lang="ja-JP" altLang="en-US" sz="2400" dirty="0">
                <a:solidFill>
                  <a:schemeClr val="bg1"/>
                </a:solidFill>
                <a:latin typeface="メイリオ" panose="020B0604030504040204" pitchFamily="50" charset="-128"/>
                <a:ea typeface="メイリオ" panose="020B0604030504040204" pitchFamily="50" charset="-128"/>
              </a:rPr>
              <a:t>年度時点で対象となる</a:t>
            </a:r>
            <a:r>
              <a:rPr lang="en-US" altLang="ja-JP" sz="2400" dirty="0">
                <a:solidFill>
                  <a:schemeClr val="bg1"/>
                </a:solidFill>
                <a:latin typeface="メイリオ" panose="020B0604030504040204" pitchFamily="50" charset="-128"/>
                <a:ea typeface="メイリオ" panose="020B0604030504040204" pitchFamily="50" charset="-128"/>
              </a:rPr>
              <a:t>17</a:t>
            </a:r>
            <a:r>
              <a:rPr lang="ja-JP" altLang="en-US" sz="2400" dirty="0">
                <a:solidFill>
                  <a:schemeClr val="bg1"/>
                </a:solidFill>
                <a:latin typeface="メイリオ" panose="020B0604030504040204" pitchFamily="50" charset="-128"/>
                <a:ea typeface="メイリオ" panose="020B0604030504040204" pitchFamily="50" charset="-128"/>
              </a:rPr>
              <a:t>事業所全てで認定を取得</a:t>
            </a:r>
          </a:p>
        </p:txBody>
      </p:sp>
      <p:graphicFrame>
        <p:nvGraphicFramePr>
          <p:cNvPr id="8" name="表 7">
            <a:extLst>
              <a:ext uri="{FF2B5EF4-FFF2-40B4-BE49-F238E27FC236}">
                <a16:creationId xmlns:a16="http://schemas.microsoft.com/office/drawing/2014/main" id="{FBC29F54-8A43-457A-921C-85A2DFC9CFAD}"/>
              </a:ext>
            </a:extLst>
          </p:cNvPr>
          <p:cNvGraphicFramePr>
            <a:graphicFrameLocks noGrp="1"/>
          </p:cNvGraphicFramePr>
          <p:nvPr>
            <p:extLst>
              <p:ext uri="{D42A27DB-BD31-4B8C-83A1-F6EECF244321}">
                <p14:modId xmlns:p14="http://schemas.microsoft.com/office/powerpoint/2010/main" val="4275200743"/>
              </p:ext>
            </p:extLst>
          </p:nvPr>
        </p:nvGraphicFramePr>
        <p:xfrm>
          <a:off x="4646966" y="1859040"/>
          <a:ext cx="4536504" cy="3946226"/>
        </p:xfrm>
        <a:graphic>
          <a:graphicData uri="http://schemas.openxmlformats.org/drawingml/2006/table">
            <a:tbl>
              <a:tblPr firstRow="1" bandRow="1">
                <a:tableStyleId>{5940675A-B579-460E-94D1-54222C63F5DA}</a:tableStyleId>
              </a:tblPr>
              <a:tblGrid>
                <a:gridCol w="756084">
                  <a:extLst>
                    <a:ext uri="{9D8B030D-6E8A-4147-A177-3AD203B41FA5}">
                      <a16:colId xmlns:a16="http://schemas.microsoft.com/office/drawing/2014/main" val="20000"/>
                    </a:ext>
                  </a:extLst>
                </a:gridCol>
                <a:gridCol w="1512168">
                  <a:extLst>
                    <a:ext uri="{9D8B030D-6E8A-4147-A177-3AD203B41FA5}">
                      <a16:colId xmlns:a16="http://schemas.microsoft.com/office/drawing/2014/main" val="3128797422"/>
                    </a:ext>
                  </a:extLst>
                </a:gridCol>
                <a:gridCol w="828092">
                  <a:extLst>
                    <a:ext uri="{9D8B030D-6E8A-4147-A177-3AD203B41FA5}">
                      <a16:colId xmlns:a16="http://schemas.microsoft.com/office/drawing/2014/main" val="2447274981"/>
                    </a:ext>
                  </a:extLst>
                </a:gridCol>
                <a:gridCol w="1440160">
                  <a:extLst>
                    <a:ext uri="{9D8B030D-6E8A-4147-A177-3AD203B41FA5}">
                      <a16:colId xmlns:a16="http://schemas.microsoft.com/office/drawing/2014/main" val="2399634984"/>
                    </a:ext>
                  </a:extLst>
                </a:gridCol>
              </a:tblGrid>
              <a:tr h="394622">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県</a:t>
                      </a:r>
                    </a:p>
                  </a:txBody>
                  <a:tcPr anchor="ctr">
                    <a:solidFill>
                      <a:srgbClr val="080FA0"/>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事業所</a:t>
                      </a:r>
                    </a:p>
                  </a:txBody>
                  <a:tcPr anchor="ctr">
                    <a:solidFill>
                      <a:srgbClr val="080FA0"/>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県</a:t>
                      </a:r>
                    </a:p>
                  </a:txBody>
                  <a:tcPr anchor="ctr">
                    <a:solidFill>
                      <a:srgbClr val="080FA0"/>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事業所</a:t>
                      </a:r>
                    </a:p>
                  </a:txBody>
                  <a:tcPr anchor="ctr">
                    <a:solidFill>
                      <a:srgbClr val="080FA0"/>
                    </a:solidFill>
                  </a:tcPr>
                </a:tc>
                <a:extLst>
                  <a:ext uri="{0D108BD9-81ED-4DB2-BD59-A6C34878D82A}">
                    <a16:rowId xmlns:a16="http://schemas.microsoft.com/office/drawing/2014/main" val="10000"/>
                  </a:ext>
                </a:extLst>
              </a:tr>
              <a:tr h="3946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兵庫</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関西ｾﾝﾀｰ</a:t>
                      </a:r>
                    </a:p>
                  </a:txBody>
                  <a:tcPr anchor="ctr"/>
                </a:tc>
                <a:tc rowSpan="5">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a:t>
                      </a:r>
                    </a:p>
                  </a:txBody>
                  <a:tcPr anchor="ctr">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熊本ｺﾝﾃﾅｾﾝﾀｰ</a:t>
                      </a:r>
                    </a:p>
                  </a:txBody>
                  <a:tcPr anchor="ctr"/>
                </a:tc>
                <a:extLst>
                  <a:ext uri="{0D108BD9-81ED-4DB2-BD59-A6C34878D82A}">
                    <a16:rowId xmlns:a16="http://schemas.microsoft.com/office/drawing/2014/main" val="1157785858"/>
                  </a:ext>
                </a:extLst>
              </a:tr>
              <a:tr h="394625">
                <a:tc rowSpan="3">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福岡</a:t>
                      </a:r>
                    </a:p>
                  </a:txBody>
                  <a:tcPr anchor="ctr">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北九州ｾﾝﾀｰ</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熊本ｾﾝﾀｰ</a:t>
                      </a:r>
                    </a:p>
                  </a:txBody>
                  <a:tcPr anchor="ctr"/>
                </a:tc>
                <a:extLst>
                  <a:ext uri="{0D108BD9-81ED-4DB2-BD59-A6C34878D82A}">
                    <a16:rowId xmlns:a16="http://schemas.microsoft.com/office/drawing/2014/main" val="1100324141"/>
                  </a:ext>
                </a:extLst>
              </a:tr>
              <a:tr h="394622">
                <a:tc vMerge="1">
                  <a:txBody>
                    <a:bodyPr/>
                    <a:lstStyle/>
                    <a:p>
                      <a:pPr algn="l"/>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福岡ｾﾝﾀｰ</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天草事業所</a:t>
                      </a:r>
                    </a:p>
                  </a:txBody>
                  <a:tcPr anchor="ctr"/>
                </a:tc>
                <a:extLst>
                  <a:ext uri="{0D108BD9-81ED-4DB2-BD59-A6C34878D82A}">
                    <a16:rowId xmlns:a16="http://schemas.microsoft.com/office/drawing/2014/main" val="2370806604"/>
                  </a:ext>
                </a:extLst>
              </a:tr>
              <a:tr h="394622">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中九州ｾﾝﾀｰ</a:t>
                      </a:r>
                    </a:p>
                  </a:txBody>
                  <a:tcPr anchor="ctr">
                    <a:lnB w="12700" cap="flat" cmpd="sng" algn="ctr">
                      <a:solidFill>
                        <a:schemeClr val="tx1"/>
                      </a:solidFill>
                      <a:prstDash val="solid"/>
                      <a:round/>
                      <a:headEnd type="none" w="med" len="med"/>
                      <a:tailEnd type="none" w="med" len="med"/>
                    </a:lnB>
                  </a:tcP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熊本食品ｾﾝﾀｰ</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4134199964"/>
                  </a:ext>
                </a:extLst>
              </a:tr>
              <a:tr h="394622">
                <a:tc rowSpan="2">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佐賀</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佐賀事業所</a:t>
                      </a:r>
                    </a:p>
                  </a:txBody>
                  <a:tcPr anchor="ctr">
                    <a:lnT w="12700" cap="flat" cmpd="sng" algn="ctr">
                      <a:solidFill>
                        <a:schemeClr val="tx1"/>
                      </a:solidFill>
                      <a:prstDash val="solid"/>
                      <a:round/>
                      <a:headEnd type="none" w="med" len="med"/>
                      <a:tailEnd type="none" w="med" len="med"/>
                    </a:lnT>
                  </a:tcP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松橋ｾﾝﾀｰ</a:t>
                      </a:r>
                    </a:p>
                  </a:txBody>
                  <a:tcPr anchor="ctr"/>
                </a:tc>
                <a:extLst>
                  <a:ext uri="{0D108BD9-81ED-4DB2-BD59-A6C34878D82A}">
                    <a16:rowId xmlns:a16="http://schemas.microsoft.com/office/drawing/2014/main" val="1053608112"/>
                  </a:ext>
                </a:extLst>
              </a:tr>
              <a:tr h="394622">
                <a:tc vMerge="1">
                  <a:txBody>
                    <a:bodyPr/>
                    <a:lstStyle/>
                    <a:p>
                      <a:pPr algn="l"/>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鳥栖ｾﾝﾀｰ</a:t>
                      </a:r>
                    </a:p>
                  </a:txBody>
                  <a:tcPr anchor="ctr">
                    <a:lnB w="12700" cap="flat" cmpd="sng" algn="ctr">
                      <a:solidFill>
                        <a:schemeClr val="tx1"/>
                      </a:solidFill>
                      <a:prstDash val="solid"/>
                      <a:round/>
                      <a:headEnd type="none" w="med" len="med"/>
                      <a:tailEnd type="none" w="med" len="med"/>
                    </a:lnB>
                  </a:tcPr>
                </a:tc>
                <a:tc rowSpan="3">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鹿児島</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鹿児島ｾﾝﾀｰ</a:t>
                      </a:r>
                    </a:p>
                  </a:txBody>
                  <a:tcPr anchor="ctr"/>
                </a:tc>
                <a:extLst>
                  <a:ext uri="{0D108BD9-81ED-4DB2-BD59-A6C34878D82A}">
                    <a16:rowId xmlns:a16="http://schemas.microsoft.com/office/drawing/2014/main" val="964188380"/>
                  </a:ext>
                </a:extLst>
              </a:tr>
              <a:tr h="394625">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長崎</a:t>
                      </a:r>
                    </a:p>
                  </a:txBody>
                  <a:tcPr anchor="ctr">
                    <a:lnT w="12700" cap="flat" cmpd="sng" algn="ctr">
                      <a:solidFill>
                        <a:schemeClr val="tx1"/>
                      </a:solidFill>
                      <a:prstDash val="solid"/>
                      <a:round/>
                      <a:headEnd type="none" w="med" len="med"/>
                      <a:tailEnd type="none" w="med" len="med"/>
                    </a:lnT>
                  </a:tcP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長崎ｾﾝﾀｰ</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vMerge="1">
                  <a:txBody>
                    <a:bodyPr/>
                    <a:lstStyle/>
                    <a:p>
                      <a:pPr algn="l"/>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12700" cap="flat" cmpd="sng" algn="ctr">
                      <a:solidFill>
                        <a:schemeClr val="tx1"/>
                      </a:solidFill>
                      <a:prstDash val="solid"/>
                      <a:round/>
                      <a:headEnd type="none" w="med" len="med"/>
                      <a:tailEnd type="none" w="med" len="med"/>
                    </a:lnB>
                  </a:tcP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栗野食品ｾﾝﾀｰ</a:t>
                      </a:r>
                    </a:p>
                  </a:txBody>
                  <a:tcPr anchor="ctr"/>
                </a:tc>
                <a:extLst>
                  <a:ext uri="{0D108BD9-81ED-4DB2-BD59-A6C34878D82A}">
                    <a16:rowId xmlns:a16="http://schemas.microsoft.com/office/drawing/2014/main" val="3354749610"/>
                  </a:ext>
                </a:extLst>
              </a:tr>
              <a:tr h="394622">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大分</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大分事業所</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霧島ｾﾝﾀｰ</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2572117914"/>
                  </a:ext>
                </a:extLst>
              </a:tr>
              <a:tr h="394622">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宮崎</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宮崎ｾﾝﾀｰ</a:t>
                      </a:r>
                    </a:p>
                  </a:txBody>
                  <a:tcPr anchor="ctr"/>
                </a:tc>
                <a:tc>
                  <a:txBody>
                    <a:bodyPr/>
                    <a:lstStyle/>
                    <a:p>
                      <a:pPr algn="l"/>
                      <a:endPar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12700" cap="flat" cmpd="sng" algn="ctr">
                      <a:solidFill>
                        <a:schemeClr val="tx1"/>
                      </a:solidFill>
                      <a:prstDash val="solid"/>
                      <a:round/>
                      <a:headEnd type="none" w="med" len="med"/>
                      <a:tailEnd type="none" w="med" len="med"/>
                    </a:lnT>
                  </a:tcPr>
                </a:tc>
                <a:tc>
                  <a:txBody>
                    <a:bodyPr/>
                    <a:lstStyle/>
                    <a:p>
                      <a:pPr algn="l"/>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607560523"/>
                  </a:ext>
                </a:extLst>
              </a:tr>
            </a:tbl>
          </a:graphicData>
        </a:graphic>
      </p:graphicFrame>
      <p:pic>
        <p:nvPicPr>
          <p:cNvPr id="3" name="図 2">
            <a:extLst>
              <a:ext uri="{FF2B5EF4-FFF2-40B4-BE49-F238E27FC236}">
                <a16:creationId xmlns:a16="http://schemas.microsoft.com/office/drawing/2014/main" id="{149B6F51-AF7D-4098-BEBB-ED0C2F03B30D}"/>
              </a:ext>
            </a:extLst>
          </p:cNvPr>
          <p:cNvPicPr>
            <a:picLocks noChangeAspect="1"/>
          </p:cNvPicPr>
          <p:nvPr/>
        </p:nvPicPr>
        <p:blipFill>
          <a:blip r:embed="rId2"/>
          <a:stretch>
            <a:fillRect/>
          </a:stretch>
        </p:blipFill>
        <p:spPr>
          <a:xfrm>
            <a:off x="722530" y="1859041"/>
            <a:ext cx="2862658" cy="3946223"/>
          </a:xfrm>
          <a:prstGeom prst="rect">
            <a:avLst/>
          </a:prstGeom>
          <a:ln>
            <a:solidFill>
              <a:schemeClr val="tx1"/>
            </a:solidFill>
          </a:ln>
        </p:spPr>
      </p:pic>
      <p:sp>
        <p:nvSpPr>
          <p:cNvPr id="7" name="正方形/長方形 6">
            <a:extLst>
              <a:ext uri="{FF2B5EF4-FFF2-40B4-BE49-F238E27FC236}">
                <a16:creationId xmlns:a16="http://schemas.microsoft.com/office/drawing/2014/main" id="{9591AF35-731D-462C-975C-A5AB7CD7A06C}"/>
              </a:ext>
            </a:extLst>
          </p:cNvPr>
          <p:cNvSpPr/>
          <p:nvPr/>
        </p:nvSpPr>
        <p:spPr bwMode="auto">
          <a:xfrm>
            <a:off x="756668" y="5982599"/>
            <a:ext cx="8426802" cy="532160"/>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今後も更なる「安全な運行管理体制の継続」に取り組んで参ります。</a:t>
            </a:r>
          </a:p>
        </p:txBody>
      </p:sp>
      <p:sp>
        <p:nvSpPr>
          <p:cNvPr id="9" name="矢印: 右 8">
            <a:extLst>
              <a:ext uri="{FF2B5EF4-FFF2-40B4-BE49-F238E27FC236}">
                <a16:creationId xmlns:a16="http://schemas.microsoft.com/office/drawing/2014/main" id="{850201BB-7BD3-4593-9713-45C31B2436FC}"/>
              </a:ext>
            </a:extLst>
          </p:cNvPr>
          <p:cNvSpPr/>
          <p:nvPr/>
        </p:nvSpPr>
        <p:spPr bwMode="auto">
          <a:xfrm>
            <a:off x="3903624" y="3233893"/>
            <a:ext cx="338426" cy="1207367"/>
          </a:xfrm>
          <a:prstGeom prst="rightArrow">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Tree>
    <p:extLst>
      <p:ext uri="{BB962C8B-B14F-4D97-AF65-F5344CB8AC3E}">
        <p14:creationId xmlns:p14="http://schemas.microsoft.com/office/powerpoint/2010/main" val="4379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BB980-AEA7-4D1F-8B71-DE01FA6255DE}"/>
              </a:ext>
            </a:extLst>
          </p:cNvPr>
          <p:cNvSpPr>
            <a:spLocks noGrp="1"/>
          </p:cNvSpPr>
          <p:nvPr>
            <p:ph type="title"/>
          </p:nvPr>
        </p:nvSpPr>
        <p:spPr/>
        <p:txBody>
          <a:bodyPr/>
          <a:lstStyle/>
          <a:p>
            <a:r>
              <a:rPr kumimoji="1" lang="ja-JP" altLang="en-US" sz="2400" dirty="0"/>
              <a:t>１５．働きやすい職場認証制度</a:t>
            </a:r>
          </a:p>
        </p:txBody>
      </p:sp>
      <p:sp>
        <p:nvSpPr>
          <p:cNvPr id="4" name="スライド番号プレースホルダー 3">
            <a:extLst>
              <a:ext uri="{FF2B5EF4-FFF2-40B4-BE49-F238E27FC236}">
                <a16:creationId xmlns:a16="http://schemas.microsoft.com/office/drawing/2014/main" id="{8042305F-340C-48FF-9620-51173A3B5715}"/>
              </a:ext>
            </a:extLst>
          </p:cNvPr>
          <p:cNvSpPr>
            <a:spLocks noGrp="1"/>
          </p:cNvSpPr>
          <p:nvPr>
            <p:ph type="sldNum" sz="quarter" idx="10"/>
          </p:nvPr>
        </p:nvSpPr>
        <p:spPr/>
        <p:txBody>
          <a:bodyPr/>
          <a:lstStyle/>
          <a:p>
            <a:pPr>
              <a:defRPr/>
            </a:pPr>
            <a:fld id="{8A1F1790-1EDE-466F-8577-A6CAD24D3867}" type="slidenum">
              <a:rPr lang="ja-JP" altLang="en-US" smtClean="0"/>
              <a:pPr>
                <a:defRPr/>
              </a:pPr>
              <a:t>15</a:t>
            </a:fld>
            <a:endParaRPr lang="en-US" altLang="ja-JP"/>
          </a:p>
        </p:txBody>
      </p:sp>
      <p:sp>
        <p:nvSpPr>
          <p:cNvPr id="6" name="正方形/長方形 5">
            <a:extLst>
              <a:ext uri="{FF2B5EF4-FFF2-40B4-BE49-F238E27FC236}">
                <a16:creationId xmlns:a16="http://schemas.microsoft.com/office/drawing/2014/main" id="{F12DACF3-2802-45C6-910F-F99AADBFDBF7}"/>
              </a:ext>
            </a:extLst>
          </p:cNvPr>
          <p:cNvSpPr/>
          <p:nvPr/>
        </p:nvSpPr>
        <p:spPr bwMode="auto">
          <a:xfrm>
            <a:off x="722530" y="1124744"/>
            <a:ext cx="8460940" cy="611778"/>
          </a:xfrm>
          <a:prstGeom prst="rect">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en-US" altLang="ja-JP" sz="2400" dirty="0">
                <a:solidFill>
                  <a:schemeClr val="bg1"/>
                </a:solidFill>
                <a:latin typeface="メイリオ" panose="020B0604030504040204" pitchFamily="50" charset="-128"/>
                <a:ea typeface="メイリオ" panose="020B0604030504040204" pitchFamily="50" charset="-128"/>
              </a:rPr>
              <a:t>2020</a:t>
            </a:r>
            <a:r>
              <a:rPr lang="ja-JP" altLang="en-US" sz="2400" dirty="0">
                <a:solidFill>
                  <a:schemeClr val="bg1"/>
                </a:solidFill>
                <a:latin typeface="メイリオ" panose="020B0604030504040204" pitchFamily="50" charset="-128"/>
                <a:ea typeface="メイリオ" panose="020B0604030504040204" pitchFamily="50" charset="-128"/>
              </a:rPr>
              <a:t>年度の審査で</a:t>
            </a:r>
            <a:r>
              <a:rPr lang="en-US" altLang="ja-JP" sz="2400" dirty="0">
                <a:solidFill>
                  <a:schemeClr val="bg1"/>
                </a:solidFill>
                <a:latin typeface="メイリオ" panose="020B0604030504040204" pitchFamily="50" charset="-128"/>
                <a:ea typeface="メイリオ" panose="020B0604030504040204" pitchFamily="50" charset="-128"/>
              </a:rPr>
              <a:t>20</a:t>
            </a:r>
            <a:r>
              <a:rPr lang="ja-JP" altLang="en-US" sz="2400" dirty="0">
                <a:solidFill>
                  <a:schemeClr val="bg1"/>
                </a:solidFill>
                <a:latin typeface="メイリオ" panose="020B0604030504040204" pitchFamily="50" charset="-128"/>
                <a:ea typeface="メイリオ" panose="020B0604030504040204" pitchFamily="50" charset="-128"/>
              </a:rPr>
              <a:t>事業所で「一つ星」認証を取得</a:t>
            </a:r>
          </a:p>
        </p:txBody>
      </p:sp>
      <p:pic>
        <p:nvPicPr>
          <p:cNvPr id="7" name="図 6">
            <a:extLst>
              <a:ext uri="{FF2B5EF4-FFF2-40B4-BE49-F238E27FC236}">
                <a16:creationId xmlns:a16="http://schemas.microsoft.com/office/drawing/2014/main" id="{605951F1-AD9A-450D-9189-4E440B842125}"/>
              </a:ext>
            </a:extLst>
          </p:cNvPr>
          <p:cNvPicPr>
            <a:picLocks noChangeAspect="1"/>
          </p:cNvPicPr>
          <p:nvPr/>
        </p:nvPicPr>
        <p:blipFill>
          <a:blip r:embed="rId2"/>
          <a:stretch>
            <a:fillRect/>
          </a:stretch>
        </p:blipFill>
        <p:spPr>
          <a:xfrm>
            <a:off x="807988" y="1881356"/>
            <a:ext cx="2776860" cy="3912445"/>
          </a:xfrm>
          <a:prstGeom prst="rect">
            <a:avLst/>
          </a:prstGeom>
          <a:ln>
            <a:solidFill>
              <a:schemeClr val="tx1"/>
            </a:solidFill>
          </a:ln>
        </p:spPr>
      </p:pic>
      <p:graphicFrame>
        <p:nvGraphicFramePr>
          <p:cNvPr id="8" name="表 7">
            <a:extLst>
              <a:ext uri="{FF2B5EF4-FFF2-40B4-BE49-F238E27FC236}">
                <a16:creationId xmlns:a16="http://schemas.microsoft.com/office/drawing/2014/main" id="{FBC29F54-8A43-457A-921C-85A2DFC9CFAD}"/>
              </a:ext>
            </a:extLst>
          </p:cNvPr>
          <p:cNvGraphicFramePr>
            <a:graphicFrameLocks noGrp="1"/>
          </p:cNvGraphicFramePr>
          <p:nvPr>
            <p:extLst>
              <p:ext uri="{D42A27DB-BD31-4B8C-83A1-F6EECF244321}">
                <p14:modId xmlns:p14="http://schemas.microsoft.com/office/powerpoint/2010/main" val="3230180410"/>
              </p:ext>
            </p:extLst>
          </p:nvPr>
        </p:nvGraphicFramePr>
        <p:xfrm>
          <a:off x="4646966" y="1881356"/>
          <a:ext cx="4536504" cy="3912442"/>
        </p:xfrm>
        <a:graphic>
          <a:graphicData uri="http://schemas.openxmlformats.org/drawingml/2006/table">
            <a:tbl>
              <a:tblPr firstRow="1" bandRow="1">
                <a:tableStyleId>{5940675A-B579-460E-94D1-54222C63F5DA}</a:tableStyleId>
              </a:tblPr>
              <a:tblGrid>
                <a:gridCol w="756084">
                  <a:extLst>
                    <a:ext uri="{9D8B030D-6E8A-4147-A177-3AD203B41FA5}">
                      <a16:colId xmlns:a16="http://schemas.microsoft.com/office/drawing/2014/main" val="20000"/>
                    </a:ext>
                  </a:extLst>
                </a:gridCol>
                <a:gridCol w="1512168">
                  <a:extLst>
                    <a:ext uri="{9D8B030D-6E8A-4147-A177-3AD203B41FA5}">
                      <a16:colId xmlns:a16="http://schemas.microsoft.com/office/drawing/2014/main" val="3128797422"/>
                    </a:ext>
                  </a:extLst>
                </a:gridCol>
                <a:gridCol w="828092">
                  <a:extLst>
                    <a:ext uri="{9D8B030D-6E8A-4147-A177-3AD203B41FA5}">
                      <a16:colId xmlns:a16="http://schemas.microsoft.com/office/drawing/2014/main" val="2447274981"/>
                    </a:ext>
                  </a:extLst>
                </a:gridCol>
                <a:gridCol w="1440160">
                  <a:extLst>
                    <a:ext uri="{9D8B030D-6E8A-4147-A177-3AD203B41FA5}">
                      <a16:colId xmlns:a16="http://schemas.microsoft.com/office/drawing/2014/main" val="2399634984"/>
                    </a:ext>
                  </a:extLst>
                </a:gridCol>
              </a:tblGrid>
              <a:tr h="355676">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県</a:t>
                      </a:r>
                    </a:p>
                  </a:txBody>
                  <a:tcPr anchor="ctr">
                    <a:solidFill>
                      <a:srgbClr val="00B050"/>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事業所</a:t>
                      </a:r>
                    </a:p>
                  </a:txBody>
                  <a:tcPr anchor="ctr">
                    <a:solidFill>
                      <a:srgbClr val="00B050"/>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県</a:t>
                      </a:r>
                    </a:p>
                  </a:txBody>
                  <a:tcPr anchor="ctr">
                    <a:solidFill>
                      <a:srgbClr val="00B050"/>
                    </a:solidFill>
                  </a:tcPr>
                </a:tc>
                <a:tc>
                  <a:txBody>
                    <a:bodyPr/>
                    <a:lstStyle/>
                    <a:p>
                      <a:pPr algn="ctr"/>
                      <a:r>
                        <a:rPr kumimoji="1" lang="ja-JP" altLang="en-US" sz="14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事業所</a:t>
                      </a:r>
                    </a:p>
                  </a:txBody>
                  <a:tcPr anchor="ctr">
                    <a:solidFill>
                      <a:srgbClr val="00B050"/>
                    </a:solidFill>
                  </a:tcPr>
                </a:tc>
                <a:extLst>
                  <a:ext uri="{0D108BD9-81ED-4DB2-BD59-A6C34878D82A}">
                    <a16:rowId xmlns:a16="http://schemas.microsoft.com/office/drawing/2014/main" val="10000"/>
                  </a:ext>
                </a:extLst>
              </a:tr>
              <a:tr h="355676">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本社</a:t>
                      </a:r>
                    </a:p>
                  </a:txBody>
                  <a:tcPr anchor="ctr"/>
                </a:tc>
                <a:tc rowSpan="6">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熊本ｺﾝﾃﾅｾﾝﾀｰ</a:t>
                      </a:r>
                    </a:p>
                  </a:txBody>
                  <a:tcPr anchor="ctr"/>
                </a:tc>
                <a:extLst>
                  <a:ext uri="{0D108BD9-81ED-4DB2-BD59-A6C34878D82A}">
                    <a16:rowId xmlns:a16="http://schemas.microsoft.com/office/drawing/2014/main" val="1157785858"/>
                  </a:ext>
                </a:extLst>
              </a:tr>
              <a:tr h="355679">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兵庫</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関西ｾﾝﾀｰ</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熊本ｾﾝﾀｰ</a:t>
                      </a:r>
                    </a:p>
                  </a:txBody>
                  <a:tcPr anchor="ctr"/>
                </a:tc>
                <a:extLst>
                  <a:ext uri="{0D108BD9-81ED-4DB2-BD59-A6C34878D82A}">
                    <a16:rowId xmlns:a16="http://schemas.microsoft.com/office/drawing/2014/main" val="1100324141"/>
                  </a:ext>
                </a:extLst>
              </a:tr>
              <a:tr h="355676">
                <a:tc rowSpan="3">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福岡</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北九州ｾﾝﾀｰ</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天草事業所</a:t>
                      </a:r>
                    </a:p>
                  </a:txBody>
                  <a:tcPr anchor="ctr"/>
                </a:tc>
                <a:extLst>
                  <a:ext uri="{0D108BD9-81ED-4DB2-BD59-A6C34878D82A}">
                    <a16:rowId xmlns:a16="http://schemas.microsoft.com/office/drawing/2014/main" val="2370806604"/>
                  </a:ext>
                </a:extLst>
              </a:tr>
              <a:tr h="355676">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福岡ｾﾝﾀｰ</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熊本ｱｸﾞﾘｾﾝﾀｰ</a:t>
                      </a:r>
                    </a:p>
                  </a:txBody>
                  <a:tcPr anchor="ctr"/>
                </a:tc>
                <a:extLst>
                  <a:ext uri="{0D108BD9-81ED-4DB2-BD59-A6C34878D82A}">
                    <a16:rowId xmlns:a16="http://schemas.microsoft.com/office/drawing/2014/main" val="4134199964"/>
                  </a:ext>
                </a:extLst>
              </a:tr>
              <a:tr h="355676">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中九州ｾﾝﾀｰ</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熊本食品ｾﾝﾀｰ</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1053608112"/>
                  </a:ext>
                </a:extLst>
              </a:tr>
              <a:tr h="355676">
                <a:tc rowSpan="3">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佐賀</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佐賀事業所</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松橋ｾﾝﾀｰ</a:t>
                      </a:r>
                    </a:p>
                  </a:txBody>
                  <a:tcPr anchor="ctr"/>
                </a:tc>
                <a:extLst>
                  <a:ext uri="{0D108BD9-81ED-4DB2-BD59-A6C34878D82A}">
                    <a16:rowId xmlns:a16="http://schemas.microsoft.com/office/drawing/2014/main" val="964188380"/>
                  </a:ext>
                </a:extLst>
              </a:tr>
              <a:tr h="355676">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鳥栖ｺﾝﾃﾅ事業所</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宮崎</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宮崎ｾﾝﾀｰ</a:t>
                      </a:r>
                    </a:p>
                  </a:txBody>
                  <a:tcPr anchor="ctr"/>
                </a:tc>
                <a:extLst>
                  <a:ext uri="{0D108BD9-81ED-4DB2-BD59-A6C34878D82A}">
                    <a16:rowId xmlns:a16="http://schemas.microsoft.com/office/drawing/2014/main" val="2203777327"/>
                  </a:ext>
                </a:extLst>
              </a:tr>
              <a:tr h="355679">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鳥栖ｾﾝﾀｰ</a:t>
                      </a:r>
                    </a:p>
                  </a:txBody>
                  <a:tcPr anchor="ctr"/>
                </a:tc>
                <a:tc rowSpan="3">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鹿児島</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鹿児島ｾﾝﾀｰ</a:t>
                      </a:r>
                    </a:p>
                  </a:txBody>
                  <a:tcPr anchor="ctr"/>
                </a:tc>
                <a:extLst>
                  <a:ext uri="{0D108BD9-81ED-4DB2-BD59-A6C34878D82A}">
                    <a16:rowId xmlns:a16="http://schemas.microsoft.com/office/drawing/2014/main" val="3354749610"/>
                  </a:ext>
                </a:extLst>
              </a:tr>
              <a:tr h="355676">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長崎</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長崎ｾﾝﾀｰ</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栗野食品ｾﾝﾀｰ</a:t>
                      </a:r>
                    </a:p>
                  </a:txBody>
                  <a:tcPr anchor="ctr"/>
                </a:tc>
                <a:extLst>
                  <a:ext uri="{0D108BD9-81ED-4DB2-BD59-A6C34878D82A}">
                    <a16:rowId xmlns:a16="http://schemas.microsoft.com/office/drawing/2014/main" val="2572117914"/>
                  </a:ext>
                </a:extLst>
              </a:tr>
              <a:tr h="355676">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大分</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大分事業所</a:t>
                      </a:r>
                    </a:p>
                  </a:txBody>
                  <a:tcPr anchor="ctr"/>
                </a:tc>
                <a:tc vMerge="1">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cs typeface="メイリオ" panose="020B0604030504040204" pitchFamily="50" charset="-128"/>
                        </a:rPr>
                        <a:t>霧島ｾﾝﾀｰ</a:t>
                      </a:r>
                      <a:endParaRPr kumimoji="1"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607560523"/>
                  </a:ext>
                </a:extLst>
              </a:tr>
            </a:tbl>
          </a:graphicData>
        </a:graphic>
      </p:graphicFrame>
      <p:sp>
        <p:nvSpPr>
          <p:cNvPr id="9" name="正方形/長方形 8">
            <a:extLst>
              <a:ext uri="{FF2B5EF4-FFF2-40B4-BE49-F238E27FC236}">
                <a16:creationId xmlns:a16="http://schemas.microsoft.com/office/drawing/2014/main" id="{4C73D78F-4EBE-4F3B-9B1E-40504860440F}"/>
              </a:ext>
            </a:extLst>
          </p:cNvPr>
          <p:cNvSpPr/>
          <p:nvPr/>
        </p:nvSpPr>
        <p:spPr bwMode="auto">
          <a:xfrm>
            <a:off x="756668" y="5982599"/>
            <a:ext cx="8426802" cy="532160"/>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更なる「働きやすい安全な職場環境づくり」に取り組んで参ります。</a:t>
            </a:r>
          </a:p>
        </p:txBody>
      </p:sp>
      <p:sp>
        <p:nvSpPr>
          <p:cNvPr id="10" name="矢印: 右 9">
            <a:extLst>
              <a:ext uri="{FF2B5EF4-FFF2-40B4-BE49-F238E27FC236}">
                <a16:creationId xmlns:a16="http://schemas.microsoft.com/office/drawing/2014/main" id="{836782F1-CCD0-4CF4-8CCA-9E00871800CE}"/>
              </a:ext>
            </a:extLst>
          </p:cNvPr>
          <p:cNvSpPr/>
          <p:nvPr/>
        </p:nvSpPr>
        <p:spPr bwMode="auto">
          <a:xfrm>
            <a:off x="3903624" y="3233893"/>
            <a:ext cx="338426" cy="1207367"/>
          </a:xfrm>
          <a:prstGeom prst="rightArrow">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Tree>
    <p:extLst>
      <p:ext uri="{BB962C8B-B14F-4D97-AF65-F5344CB8AC3E}">
        <p14:creationId xmlns:p14="http://schemas.microsoft.com/office/powerpoint/2010/main" val="86565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38249" t="24207" r="36551" b="19635"/>
          <a:stretch>
            <a:fillRect/>
          </a:stretch>
        </p:blipFill>
        <p:spPr bwMode="auto">
          <a:xfrm>
            <a:off x="8645489" y="467390"/>
            <a:ext cx="654416" cy="91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3568278" y="5859269"/>
            <a:ext cx="3600400" cy="954107"/>
          </a:xfrm>
          <a:prstGeom prst="rect">
            <a:avLst/>
          </a:prstGeom>
          <a:noFill/>
        </p:spPr>
        <p:txBody>
          <a:bodyPr wrap="square" rtlCol="0">
            <a:spAutoFit/>
          </a:bodyPr>
          <a:lstStyle/>
          <a:p>
            <a:pPr algn="ctr"/>
            <a:endParaRPr lang="en-US" altLang="ja-JP" sz="1600" dirty="0">
              <a:latin typeface="メイリオ" pitchFamily="50" charset="-128"/>
              <a:ea typeface="メイリオ" pitchFamily="50" charset="-128"/>
              <a:cs typeface="メイリオ" pitchFamily="50" charset="-128"/>
            </a:endParaRPr>
          </a:p>
          <a:p>
            <a:pPr algn="ctr"/>
            <a:r>
              <a:rPr kumimoji="1" lang="ja-JP" altLang="en-US" sz="2400" dirty="0">
                <a:latin typeface="メイリオ" pitchFamily="50" charset="-128"/>
                <a:ea typeface="メイリオ" pitchFamily="50" charset="-128"/>
                <a:cs typeface="メイリオ" pitchFamily="50" charset="-128"/>
              </a:rPr>
              <a:t>九州産交運輸株式会社</a:t>
            </a:r>
            <a:endParaRPr kumimoji="1" lang="en-US" altLang="ja-JP" sz="2400" dirty="0">
              <a:latin typeface="メイリオ" pitchFamily="50" charset="-128"/>
              <a:ea typeface="メイリオ" pitchFamily="50" charset="-128"/>
              <a:cs typeface="メイリオ" pitchFamily="50" charset="-128"/>
            </a:endParaRPr>
          </a:p>
          <a:p>
            <a:pPr algn="ctr"/>
            <a:endParaRPr kumimoji="1" lang="en-US" altLang="ja-JP" sz="1600" dirty="0">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1453546" y="1378989"/>
            <a:ext cx="936104" cy="338554"/>
          </a:xfrm>
          <a:prstGeom prst="rect">
            <a:avLst/>
          </a:prstGeom>
          <a:noFill/>
        </p:spPr>
        <p:txBody>
          <a:bodyPr wrap="square" rtlCol="0">
            <a:spAutoFit/>
          </a:bodyPr>
          <a:lstStyle/>
          <a:p>
            <a:pPr algn="l"/>
            <a:endParaRPr kumimoji="1" lang="ja-JP" altLang="en-US" sz="1600" dirty="0">
              <a:latin typeface="メイリオ" pitchFamily="50" charset="-128"/>
              <a:ea typeface="メイリオ" pitchFamily="50" charset="-128"/>
              <a:cs typeface="メイリオ" pitchFamily="50" charset="-128"/>
            </a:endParaRPr>
          </a:p>
        </p:txBody>
      </p:sp>
      <p:pic>
        <p:nvPicPr>
          <p:cNvPr id="7" name="図 2" descr="画面の領域"/>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8961" y="5859269"/>
            <a:ext cx="619317" cy="72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a:extLst>
              <a:ext uri="{FF2B5EF4-FFF2-40B4-BE49-F238E27FC236}">
                <a16:creationId xmlns:a16="http://schemas.microsoft.com/office/drawing/2014/main" id="{C2E2958D-CE4F-4039-8CF8-BA8147BBC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62" y="2283008"/>
            <a:ext cx="7156330" cy="3522256"/>
          </a:xfrm>
          <a:prstGeom prst="rect">
            <a:avLst/>
          </a:prstGeom>
        </p:spPr>
      </p:pic>
      <p:sp>
        <p:nvSpPr>
          <p:cNvPr id="6" name="正方形/長方形 5"/>
          <p:cNvSpPr/>
          <p:nvPr/>
        </p:nvSpPr>
        <p:spPr>
          <a:xfrm>
            <a:off x="1284920" y="2121334"/>
            <a:ext cx="7556513" cy="1323439"/>
          </a:xfrm>
          <a:prstGeom prst="rect">
            <a:avLst/>
          </a:prstGeom>
          <a:solidFill>
            <a:schemeClr val="bg1"/>
          </a:solidFill>
        </p:spPr>
        <p:txBody>
          <a:bodyPr wrap="square" lIns="91440" tIns="45720" rIns="91440" bIns="45720">
            <a:spAutoFit/>
          </a:bodyPr>
          <a:lstStyle/>
          <a:p>
            <a:pPr algn="ctr"/>
            <a:r>
              <a:rPr lang="ja-JP" altLang="en-US" sz="8000" b="1" dirty="0">
                <a:ln w="0"/>
                <a:solidFill>
                  <a:srgbClr val="58B931"/>
                </a:solidFill>
                <a:latin typeface="メイリオ" panose="020B0604030504040204" pitchFamily="50" charset="-128"/>
                <a:ea typeface="メイリオ" panose="020B0604030504040204" pitchFamily="50" charset="-128"/>
              </a:rPr>
              <a:t>ご安全に</a:t>
            </a:r>
            <a:endParaRPr lang="en-US" altLang="ja-JP" sz="8000" b="1" cap="none" spc="0" dirty="0">
              <a:ln w="0"/>
              <a:solidFill>
                <a:srgbClr val="58B931"/>
              </a:solidFill>
              <a:effectLst/>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F49D44C7-8DB1-487F-AD4D-E728FE9502CA}"/>
              </a:ext>
            </a:extLst>
          </p:cNvPr>
          <p:cNvSpPr/>
          <p:nvPr/>
        </p:nvSpPr>
        <p:spPr>
          <a:xfrm>
            <a:off x="1064567" y="636644"/>
            <a:ext cx="7556513" cy="1611980"/>
          </a:xfrm>
          <a:prstGeom prst="rect">
            <a:avLst/>
          </a:prstGeom>
          <a:noFill/>
        </p:spPr>
        <p:txBody>
          <a:bodyPr wrap="square">
            <a:spAutoFit/>
          </a:bodyPr>
          <a:lstStyle/>
          <a:p>
            <a:pPr>
              <a:lnSpc>
                <a:spcPts val="3000"/>
              </a:lnSpc>
              <a:defRPr/>
            </a:pPr>
            <a:r>
              <a:rPr lang="ja-JP" altLang="ja-JP" sz="2000" b="1" dirty="0">
                <a:latin typeface="メイリオ" panose="020B0604030504040204" pitchFamily="50" charset="-128"/>
                <a:ea typeface="メイリオ" panose="020B0604030504040204" pitchFamily="50" charset="-128"/>
              </a:rPr>
              <a:t>九州産交運輸</a:t>
            </a:r>
            <a:r>
              <a:rPr lang="ja-JP" altLang="en-US" sz="2000" b="1" dirty="0">
                <a:latin typeface="メイリオ" panose="020B0604030504040204" pitchFamily="50" charset="-128"/>
                <a:ea typeface="メイリオ" panose="020B0604030504040204" pitchFamily="50" charset="-128"/>
              </a:rPr>
              <a:t>株式会社</a:t>
            </a:r>
            <a:r>
              <a:rPr lang="ja-JP" altLang="ja-JP" sz="2000" b="1" dirty="0">
                <a:latin typeface="メイリオ" panose="020B0604030504040204" pitchFamily="50" charset="-128"/>
                <a:ea typeface="メイリオ" panose="020B0604030504040204" pitchFamily="50" charset="-128"/>
              </a:rPr>
              <a:t>は、「安全」を最優先とし</a:t>
            </a:r>
            <a:endParaRPr lang="en-US" altLang="ja-JP" sz="2000" b="1" dirty="0">
              <a:latin typeface="メイリオ" panose="020B0604030504040204" pitchFamily="50" charset="-128"/>
              <a:ea typeface="メイリオ" panose="020B0604030504040204" pitchFamily="50" charset="-128"/>
            </a:endParaRPr>
          </a:p>
          <a:p>
            <a:pPr>
              <a:lnSpc>
                <a:spcPts val="3000"/>
              </a:lnSpc>
              <a:defRPr/>
            </a:pPr>
            <a:r>
              <a:rPr lang="ja-JP" altLang="ja-JP" sz="2000" b="1" dirty="0">
                <a:latin typeface="メイリオ" panose="020B0604030504040204" pitchFamily="50" charset="-128"/>
                <a:ea typeface="メイリオ" panose="020B0604030504040204" pitchFamily="50" charset="-128"/>
              </a:rPr>
              <a:t>「人」と「絆」を大切に物流のプロフェッショナル集団として、今後もたゆまぬ努力と挑戦を続け、お客様に信頼される企業を</a:t>
            </a:r>
            <a:endParaRPr lang="en-US" altLang="ja-JP" sz="2000" b="1" dirty="0">
              <a:latin typeface="メイリオ" panose="020B0604030504040204" pitchFamily="50" charset="-128"/>
              <a:ea typeface="メイリオ" panose="020B0604030504040204" pitchFamily="50" charset="-128"/>
            </a:endParaRPr>
          </a:p>
          <a:p>
            <a:pPr>
              <a:lnSpc>
                <a:spcPts val="3000"/>
              </a:lnSpc>
              <a:defRPr/>
            </a:pPr>
            <a:r>
              <a:rPr lang="ja-JP" altLang="ja-JP" sz="2000" b="1" dirty="0">
                <a:latin typeface="メイリオ" panose="020B0604030504040204" pitchFamily="50" charset="-128"/>
                <a:ea typeface="メイリオ" panose="020B0604030504040204" pitchFamily="50" charset="-128"/>
              </a:rPr>
              <a:t>目指します。</a:t>
            </a:r>
            <a:endParaRPr lang="en-US" altLang="ja-JP" sz="2000" b="1"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928754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pPr>
              <a:defRPr/>
            </a:pPr>
            <a:fld id="{8A1F1790-1EDE-466F-8577-A6CAD24D3867}" type="slidenum">
              <a:rPr lang="ja-JP" altLang="en-US" smtClean="0"/>
              <a:pPr>
                <a:defRPr/>
              </a:pPr>
              <a:t>1</a:t>
            </a:fld>
            <a:endParaRPr lang="en-US" altLang="ja-JP"/>
          </a:p>
        </p:txBody>
      </p:sp>
      <p:graphicFrame>
        <p:nvGraphicFramePr>
          <p:cNvPr id="8" name="表 7">
            <a:extLst>
              <a:ext uri="{FF2B5EF4-FFF2-40B4-BE49-F238E27FC236}">
                <a16:creationId xmlns:a16="http://schemas.microsoft.com/office/drawing/2014/main" id="{E1905C5F-6168-4FB9-B8CE-62F2B75720E0}"/>
              </a:ext>
            </a:extLst>
          </p:cNvPr>
          <p:cNvGraphicFramePr>
            <a:graphicFrameLocks noGrp="1"/>
          </p:cNvGraphicFramePr>
          <p:nvPr>
            <p:extLst>
              <p:ext uri="{D42A27DB-BD31-4B8C-83A1-F6EECF244321}">
                <p14:modId xmlns:p14="http://schemas.microsoft.com/office/powerpoint/2010/main" val="1029950293"/>
              </p:ext>
            </p:extLst>
          </p:nvPr>
        </p:nvGraphicFramePr>
        <p:xfrm>
          <a:off x="428393" y="915458"/>
          <a:ext cx="9059416" cy="5693574"/>
        </p:xfrm>
        <a:graphic>
          <a:graphicData uri="http://schemas.openxmlformats.org/drawingml/2006/table">
            <a:tbl>
              <a:tblPr firstRow="1" bandRow="1">
                <a:tableStyleId>{0660B408-B3CF-4A94-85FC-2B1E0A45F4A2}</a:tableStyleId>
              </a:tblPr>
              <a:tblGrid>
                <a:gridCol w="1644287">
                  <a:extLst>
                    <a:ext uri="{9D8B030D-6E8A-4147-A177-3AD203B41FA5}">
                      <a16:colId xmlns:a16="http://schemas.microsoft.com/office/drawing/2014/main" val="20000"/>
                    </a:ext>
                  </a:extLst>
                </a:gridCol>
                <a:gridCol w="7415129">
                  <a:extLst>
                    <a:ext uri="{9D8B030D-6E8A-4147-A177-3AD203B41FA5}">
                      <a16:colId xmlns:a16="http://schemas.microsoft.com/office/drawing/2014/main" val="20001"/>
                    </a:ext>
                  </a:extLst>
                </a:gridCol>
              </a:tblGrid>
              <a:tr h="298230">
                <a:tc>
                  <a:txBody>
                    <a:bodyPr/>
                    <a:lstStyle/>
                    <a:p>
                      <a:pPr>
                        <a:lnSpc>
                          <a:spcPct val="150000"/>
                        </a:lnSpc>
                      </a:pP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会社名</a:t>
                      </a:r>
                      <a:endParaRPr kumimoji="1" lang="ja-JP" altLang="en-US"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solidFill>
                      <a:srgbClr val="002060"/>
                    </a:solidFill>
                  </a:tcPr>
                </a:tc>
                <a:tc>
                  <a:txBody>
                    <a:bodyPr/>
                    <a:lstStyle/>
                    <a:p>
                      <a:pPr>
                        <a:lnSpc>
                          <a:spcPct val="150000"/>
                        </a:lnSpc>
                      </a:pP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九州産交運輸株式会社　</a:t>
                      </a: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(Kyusyu</a:t>
                      </a:r>
                      <a:r>
                        <a:rPr kumimoji="1" lang="en-US" altLang="ja-JP" sz="1800" baseline="0" dirty="0">
                          <a:latin typeface="メイリオ" panose="020B0604030504040204" pitchFamily="50" charset="-128"/>
                          <a:ea typeface="メイリオ" panose="020B0604030504040204" pitchFamily="50" charset="-128"/>
                          <a:cs typeface="メイリオ" panose="020B0604030504040204" pitchFamily="50" charset="-128"/>
                        </a:rPr>
                        <a:t> Sanko </a:t>
                      </a:r>
                      <a:r>
                        <a:rPr kumimoji="1" lang="en-US" altLang="ja-JP" sz="1800" baseline="0" dirty="0" err="1">
                          <a:latin typeface="メイリオ" panose="020B0604030504040204" pitchFamily="50" charset="-128"/>
                          <a:ea typeface="メイリオ" panose="020B0604030504040204" pitchFamily="50" charset="-128"/>
                          <a:cs typeface="メイリオ" panose="020B0604030504040204" pitchFamily="50" charset="-128"/>
                        </a:rPr>
                        <a:t>Unyu</a:t>
                      </a:r>
                      <a:r>
                        <a:rPr kumimoji="1" lang="en-US" altLang="ja-JP" sz="1800" baseline="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800" baseline="0" dirty="0" err="1">
                          <a:latin typeface="メイリオ" panose="020B0604030504040204" pitchFamily="50" charset="-128"/>
                          <a:ea typeface="メイリオ" panose="020B0604030504040204" pitchFamily="50" charset="-128"/>
                          <a:cs typeface="メイリオ" panose="020B0604030504040204" pitchFamily="50" charset="-128"/>
                        </a:rPr>
                        <a:t>Co.,Ltd</a:t>
                      </a:r>
                      <a:r>
                        <a:rPr kumimoji="1" lang="en-US" altLang="ja-JP" sz="1800" baseline="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8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solidFill>
                      <a:srgbClr val="002060"/>
                    </a:solidFill>
                  </a:tcPr>
                </a:tc>
                <a:extLst>
                  <a:ext uri="{0D108BD9-81ED-4DB2-BD59-A6C34878D82A}">
                    <a16:rowId xmlns:a16="http://schemas.microsoft.com/office/drawing/2014/main" val="10000"/>
                  </a:ext>
                </a:extLst>
              </a:tr>
              <a:tr h="218813">
                <a:tc>
                  <a:txBody>
                    <a:bodyPr/>
                    <a:lstStyle/>
                    <a:p>
                      <a:endPar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所在地</a:t>
                      </a:r>
                    </a:p>
                  </a:txBody>
                  <a:tcPr marL="63310" marR="63310" marT="31651" marB="31651">
                    <a:noFill/>
                  </a:tcPr>
                </a:tc>
                <a:tc>
                  <a:txBody>
                    <a:bodyPr/>
                    <a:lstStyle/>
                    <a:p>
                      <a:endPar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862-8635</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　熊本県熊本市南区流通団地</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丁目</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1"/>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本社連絡先（代表）</a:t>
                      </a:r>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電話：</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096-377-2135</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FAX</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096-379-2692</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2"/>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創業</a:t>
                      </a:r>
                      <a:endPar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設立</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1942</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年（昭和</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17</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月 </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日</a:t>
                      </a:r>
                      <a:endPar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1978</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年（昭和</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53</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18</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3"/>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代表者</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吉田　浩一　（よしだ　こういち）</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4"/>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資本金</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5"/>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株主</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鴻池運輸株式会社　</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東証一部上場</a:t>
                      </a:r>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9025</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6"/>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従業員数</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540</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名</a:t>
                      </a:r>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7"/>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車両台数</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330</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台</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8"/>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事業所数</a:t>
                      </a:r>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28</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拠点</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09"/>
                  </a:ext>
                </a:extLst>
              </a:tr>
              <a:tr h="218813">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年商</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tc>
                  <a:txBody>
                    <a:bodyPr/>
                    <a:lstStyle/>
                    <a:p>
                      <a:r>
                        <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rPr>
                        <a:t>70</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億円</a:t>
                      </a:r>
                      <a:endParaRPr kumimoji="1" lang="ja-JP" altLang="en-US" sz="13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10"/>
                  </a:ext>
                </a:extLst>
              </a:tr>
              <a:tr h="1489496">
                <a:tc>
                  <a:txBody>
                    <a:bodyPr/>
                    <a:lstStyle/>
                    <a:p>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主な事業内容</a:t>
                      </a:r>
                      <a:endParaRPr kumimoji="1" lang="en-US" altLang="ja-JP" sz="130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3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役員　　　　　　　　　　　　　 </a:t>
                      </a:r>
                    </a:p>
                  </a:txBody>
                  <a:tcPr marL="63310" marR="63310" marT="31651" marB="31651">
                    <a:noFill/>
                  </a:tcPr>
                </a:tc>
                <a:tc>
                  <a:txBody>
                    <a:bodyPr/>
                    <a:lstStyle/>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貨物自動車運送事業（特別積み合せを含む</a:t>
                      </a:r>
                      <a:r>
                        <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rPr>
                        <a:t>)</a:t>
                      </a: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貨物利用運送事業（鉄道、航空、内航）</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貨物軽自動車運送業</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特別管理産業廃棄物収集運搬業</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倉庫業　通関業　特定信書便事業</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医薬品卸売販売業　動物用医薬品販売業</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代表取締役　　　　吉田　浩一</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専務取締役　　　　岩佐　知道</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常務取締役　　　　古澤　祐司</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300" b="0" dirty="0">
                          <a:latin typeface="メイリオ" panose="020B0604030504040204" pitchFamily="50" charset="-128"/>
                          <a:ea typeface="メイリオ" panose="020B0604030504040204" pitchFamily="50" charset="-128"/>
                          <a:cs typeface="メイリオ" panose="020B0604030504040204" pitchFamily="50" charset="-128"/>
                        </a:rPr>
                        <a:t>監査役（非常勤）　大谷　貢</a:t>
                      </a:r>
                      <a:endParaRPr kumimoji="1" lang="en-US" altLang="ja-JP" sz="1300" b="0" dirty="0">
                        <a:latin typeface="メイリオ" panose="020B0604030504040204" pitchFamily="50" charset="-128"/>
                        <a:ea typeface="メイリオ" panose="020B0604030504040204" pitchFamily="50" charset="-128"/>
                        <a:cs typeface="メイリオ" panose="020B0604030504040204" pitchFamily="50" charset="-128"/>
                      </a:endParaRPr>
                    </a:p>
                  </a:txBody>
                  <a:tcPr marL="63310" marR="63310" marT="31651" marB="31651">
                    <a:noFill/>
                  </a:tcPr>
                </a:tc>
                <a:extLst>
                  <a:ext uri="{0D108BD9-81ED-4DB2-BD59-A6C34878D82A}">
                    <a16:rowId xmlns:a16="http://schemas.microsoft.com/office/drawing/2014/main" val="10011"/>
                  </a:ext>
                </a:extLst>
              </a:tr>
            </a:tbl>
          </a:graphicData>
        </a:graphic>
      </p:graphicFrame>
      <p:pic>
        <p:nvPicPr>
          <p:cNvPr id="9" name="図 8" descr="画面の領域">
            <a:extLst>
              <a:ext uri="{FF2B5EF4-FFF2-40B4-BE49-F238E27FC236}">
                <a16:creationId xmlns:a16="http://schemas.microsoft.com/office/drawing/2014/main" id="{2AE05559-E8D8-4D5E-A691-8EEC3802F284}"/>
              </a:ext>
            </a:extLst>
          </p:cNvPr>
          <p:cNvPicPr>
            <a:picLocks noChangeAspect="1"/>
          </p:cNvPicPr>
          <p:nvPr/>
        </p:nvPicPr>
        <p:blipFill>
          <a:blip r:embed="rId2"/>
          <a:stretch>
            <a:fillRect/>
          </a:stretch>
        </p:blipFill>
        <p:spPr>
          <a:xfrm>
            <a:off x="6177136" y="2028601"/>
            <a:ext cx="3024028" cy="2029177"/>
          </a:xfrm>
          <a:prstGeom prst="rect">
            <a:avLst/>
          </a:prstGeom>
          <a:ln>
            <a:noFill/>
          </a:ln>
          <a:effectLst>
            <a:outerShdw blurRad="190500" algn="tl" rotWithShape="0">
              <a:srgbClr val="000000">
                <a:alpha val="70000"/>
              </a:srgbClr>
            </a:outerShdw>
          </a:effectLst>
        </p:spPr>
      </p:pic>
      <p:sp>
        <p:nvSpPr>
          <p:cNvPr id="10" name="タイトル 2">
            <a:extLst>
              <a:ext uri="{FF2B5EF4-FFF2-40B4-BE49-F238E27FC236}">
                <a16:creationId xmlns:a16="http://schemas.microsoft.com/office/drawing/2014/main" id="{681CA8B2-F020-4FFA-AF18-D9237B6E8089}"/>
              </a:ext>
            </a:extLst>
          </p:cNvPr>
          <p:cNvSpPr>
            <a:spLocks noGrp="1"/>
          </p:cNvSpPr>
          <p:nvPr>
            <p:ph type="title"/>
          </p:nvPr>
        </p:nvSpPr>
        <p:spPr>
          <a:xfrm>
            <a:off x="560512" y="274638"/>
            <a:ext cx="8915400" cy="418058"/>
          </a:xfrm>
        </p:spPr>
        <p:txBody>
          <a:bodyPr/>
          <a:lstStyle/>
          <a:p>
            <a:r>
              <a:rPr lang="ja-JP" altLang="en-US" sz="2400" dirty="0"/>
              <a:t>１．会社概要</a:t>
            </a:r>
          </a:p>
        </p:txBody>
      </p:sp>
      <p:pic>
        <p:nvPicPr>
          <p:cNvPr id="2" name="図 1">
            <a:extLst>
              <a:ext uri="{FF2B5EF4-FFF2-40B4-BE49-F238E27FC236}">
                <a16:creationId xmlns:a16="http://schemas.microsoft.com/office/drawing/2014/main" id="{DDA0340F-728E-4283-AC26-DD3E9B132CF3}"/>
              </a:ext>
            </a:extLst>
          </p:cNvPr>
          <p:cNvPicPr>
            <a:picLocks noChangeAspect="1"/>
          </p:cNvPicPr>
          <p:nvPr/>
        </p:nvPicPr>
        <p:blipFill>
          <a:blip r:embed="rId3"/>
          <a:stretch>
            <a:fillRect/>
          </a:stretch>
        </p:blipFill>
        <p:spPr>
          <a:xfrm>
            <a:off x="6135902" y="4236959"/>
            <a:ext cx="3065262" cy="2294976"/>
          </a:xfrm>
          <a:prstGeom prst="rect">
            <a:avLst/>
          </a:prstGeom>
        </p:spPr>
      </p:pic>
    </p:spTree>
    <p:extLst>
      <p:ext uri="{BB962C8B-B14F-4D97-AF65-F5344CB8AC3E}">
        <p14:creationId xmlns:p14="http://schemas.microsoft.com/office/powerpoint/2010/main" val="2190493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F4E57-B388-4179-94E3-9B8D9EBAE1A2}"/>
              </a:ext>
            </a:extLst>
          </p:cNvPr>
          <p:cNvSpPr>
            <a:spLocks noGrp="1"/>
          </p:cNvSpPr>
          <p:nvPr>
            <p:ph type="title"/>
          </p:nvPr>
        </p:nvSpPr>
        <p:spPr/>
        <p:txBody>
          <a:bodyPr/>
          <a:lstStyle/>
          <a:p>
            <a:r>
              <a:rPr lang="ja-JP" altLang="en-US" sz="2400" dirty="0"/>
              <a:t>２．</a:t>
            </a:r>
            <a:r>
              <a:rPr kumimoji="1" lang="ja-JP" altLang="en-US" sz="2400" dirty="0"/>
              <a:t>企業理念</a:t>
            </a:r>
          </a:p>
        </p:txBody>
      </p:sp>
      <p:sp>
        <p:nvSpPr>
          <p:cNvPr id="4" name="スライド番号プレースホルダー 3">
            <a:extLst>
              <a:ext uri="{FF2B5EF4-FFF2-40B4-BE49-F238E27FC236}">
                <a16:creationId xmlns:a16="http://schemas.microsoft.com/office/drawing/2014/main" id="{AAC41FCE-1DB5-48A9-B894-2210B45695A4}"/>
              </a:ext>
            </a:extLst>
          </p:cNvPr>
          <p:cNvSpPr>
            <a:spLocks noGrp="1"/>
          </p:cNvSpPr>
          <p:nvPr>
            <p:ph type="sldNum" sz="quarter" idx="10"/>
          </p:nvPr>
        </p:nvSpPr>
        <p:spPr/>
        <p:txBody>
          <a:bodyPr/>
          <a:lstStyle/>
          <a:p>
            <a:pPr>
              <a:defRPr/>
            </a:pPr>
            <a:fld id="{8A1F1790-1EDE-466F-8577-A6CAD24D3867}" type="slidenum">
              <a:rPr lang="ja-JP" altLang="en-US" smtClean="0"/>
              <a:pPr>
                <a:defRPr/>
              </a:pPr>
              <a:t>2</a:t>
            </a:fld>
            <a:endParaRPr lang="en-US" altLang="ja-JP"/>
          </a:p>
        </p:txBody>
      </p:sp>
      <p:sp>
        <p:nvSpPr>
          <p:cNvPr id="5" name="正方形/長方形 4">
            <a:extLst>
              <a:ext uri="{FF2B5EF4-FFF2-40B4-BE49-F238E27FC236}">
                <a16:creationId xmlns:a16="http://schemas.microsoft.com/office/drawing/2014/main" id="{50714A91-1326-4332-8764-6ECB4C701578}"/>
              </a:ext>
            </a:extLst>
          </p:cNvPr>
          <p:cNvSpPr/>
          <p:nvPr/>
        </p:nvSpPr>
        <p:spPr bwMode="auto">
          <a:xfrm>
            <a:off x="593378" y="1988840"/>
            <a:ext cx="8719243" cy="2232248"/>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lnSpc>
                <a:spcPts val="3000"/>
              </a:lnSpc>
              <a:spcBef>
                <a:spcPts val="0"/>
              </a:spcBef>
              <a:spcAft>
                <a:spcPts val="0"/>
              </a:spcAft>
            </a:pP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KONOIKE</a:t>
            </a:r>
            <a:r>
              <a:rPr lang="ja-JP" altLang="en-US" sz="2400" b="1" dirty="0">
                <a:latin typeface="メイリオ" panose="020B0604030504040204" pitchFamily="50" charset="-128"/>
                <a:ea typeface="メイリオ" panose="020B0604030504040204" pitchFamily="50" charset="-128"/>
              </a:rPr>
              <a:t>グループの経営理念＞</a:t>
            </a:r>
            <a:endParaRPr lang="en-US" altLang="ja-JP" sz="2400" b="1" dirty="0">
              <a:latin typeface="メイリオ" panose="020B0604030504040204" pitchFamily="50" charset="-128"/>
              <a:ea typeface="メイリオ" panose="020B0604030504040204" pitchFamily="50" charset="-128"/>
            </a:endParaRPr>
          </a:p>
          <a:p>
            <a:pPr fontAlgn="auto">
              <a:lnSpc>
                <a:spcPts val="3000"/>
              </a:lnSpc>
              <a:spcBef>
                <a:spcPts val="0"/>
              </a:spcBef>
              <a:spcAft>
                <a:spcPts val="0"/>
              </a:spcAft>
            </a:pPr>
            <a:r>
              <a:rPr lang="ja-JP" altLang="en-US" sz="2000" b="1" dirty="0">
                <a:latin typeface="メイリオ" panose="020B0604030504040204" pitchFamily="50" charset="-128"/>
                <a:ea typeface="メイリオ" panose="020B0604030504040204" pitchFamily="50" charset="-128"/>
              </a:rPr>
              <a:t>「人」と「絆」を大切に、社会の基盤を革新し、新たな価値を創造します</a:t>
            </a:r>
          </a:p>
          <a:p>
            <a:pPr fontAlgn="auto">
              <a:lnSpc>
                <a:spcPts val="1800"/>
              </a:lnSpc>
              <a:spcBef>
                <a:spcPts val="0"/>
              </a:spcBef>
              <a:spcAft>
                <a:spcPts val="0"/>
              </a:spcAft>
            </a:pPr>
            <a:r>
              <a:rPr lang="ja-JP" altLang="en-US" sz="1400" dirty="0">
                <a:latin typeface="メイリオ" panose="020B0604030504040204" pitchFamily="50" charset="-128"/>
                <a:ea typeface="メイリオ" panose="020B0604030504040204" pitchFamily="50" charset="-128"/>
              </a:rPr>
              <a:t>　人を大切にして、人から好かれる。私たちはその尊い価値を知っている。</a:t>
            </a:r>
          </a:p>
          <a:p>
            <a:pPr fontAlgn="auto">
              <a:lnSpc>
                <a:spcPts val="1800"/>
              </a:lnSpc>
              <a:spcBef>
                <a:spcPts val="0"/>
              </a:spcBef>
              <a:spcAft>
                <a:spcPts val="0"/>
              </a:spcAft>
            </a:pPr>
            <a:r>
              <a:rPr lang="ja-JP" altLang="en-US" sz="1400" dirty="0">
                <a:latin typeface="メイリオ" panose="020B0604030504040204" pitchFamily="50" charset="-128"/>
                <a:ea typeface="メイリオ" panose="020B0604030504040204" pitchFamily="50" charset="-128"/>
              </a:rPr>
              <a:t>　お客様、生活者、従業員、家族、株主、投資家。</a:t>
            </a:r>
          </a:p>
          <a:p>
            <a:pPr fontAlgn="auto">
              <a:lnSpc>
                <a:spcPts val="1800"/>
              </a:lnSpc>
              <a:spcBef>
                <a:spcPts val="0"/>
              </a:spcBef>
              <a:spcAft>
                <a:spcPts val="0"/>
              </a:spcAft>
            </a:pPr>
            <a:r>
              <a:rPr lang="ja-JP" altLang="en-US" sz="1400" dirty="0">
                <a:latin typeface="メイリオ" panose="020B0604030504040204" pitchFamily="50" charset="-128"/>
                <a:ea typeface="メイリオ" panose="020B0604030504040204" pitchFamily="50" charset="-128"/>
              </a:rPr>
              <a:t>　私たちがつながっている、大切な人々を想い続け、真の絆を築く。</a:t>
            </a:r>
          </a:p>
          <a:p>
            <a:pPr fontAlgn="auto">
              <a:lnSpc>
                <a:spcPts val="1800"/>
              </a:lnSpc>
              <a:spcBef>
                <a:spcPts val="0"/>
              </a:spcBef>
              <a:spcAft>
                <a:spcPts val="0"/>
              </a:spcAft>
            </a:pPr>
            <a:r>
              <a:rPr lang="ja-JP" altLang="en-US" sz="1400" dirty="0">
                <a:latin typeface="メイリオ" panose="020B0604030504040204" pitchFamily="50" charset="-128"/>
                <a:ea typeface="メイリオ" panose="020B0604030504040204" pitchFamily="50" charset="-128"/>
              </a:rPr>
              <a:t>　それは、人と社会の期待を超える、本物の挑戦を可能にする。</a:t>
            </a:r>
          </a:p>
          <a:p>
            <a:pPr fontAlgn="auto">
              <a:lnSpc>
                <a:spcPts val="1800"/>
              </a:lnSpc>
              <a:spcBef>
                <a:spcPts val="0"/>
              </a:spcBef>
              <a:spcAft>
                <a:spcPts val="0"/>
              </a:spcAft>
            </a:pPr>
            <a:r>
              <a:rPr lang="ja-JP" altLang="en-US" sz="1400" dirty="0">
                <a:latin typeface="メイリオ" panose="020B0604030504040204" pitchFamily="50" charset="-128"/>
                <a:ea typeface="メイリオ" panose="020B0604030504040204" pitchFamily="50" charset="-128"/>
              </a:rPr>
              <a:t>　革新していこう、社会の基盤を。創造していこう、人々の暮らしに新たな価値を。</a:t>
            </a:r>
          </a:p>
        </p:txBody>
      </p:sp>
      <p:sp>
        <p:nvSpPr>
          <p:cNvPr id="7" name="正方形/長方形 6">
            <a:extLst>
              <a:ext uri="{FF2B5EF4-FFF2-40B4-BE49-F238E27FC236}">
                <a16:creationId xmlns:a16="http://schemas.microsoft.com/office/drawing/2014/main" id="{7FE8D1C2-323F-4D95-9ECC-04813BE47219}"/>
              </a:ext>
            </a:extLst>
          </p:cNvPr>
          <p:cNvSpPr/>
          <p:nvPr/>
        </p:nvSpPr>
        <p:spPr bwMode="auto">
          <a:xfrm>
            <a:off x="2360712" y="4682265"/>
            <a:ext cx="4752528" cy="1786210"/>
          </a:xfrm>
          <a:prstGeom prst="rect">
            <a:avLst/>
          </a:prstGeom>
          <a:solidFill>
            <a:srgbClr val="CCFFFF"/>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　１．事業を通じて社会に奉仕する</a:t>
            </a:r>
          </a:p>
          <a:p>
            <a:pP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　２．人の和をもって事業を興す</a:t>
            </a:r>
          </a:p>
          <a:p>
            <a:pP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　３．顧客の利便を図る</a:t>
            </a:r>
          </a:p>
          <a:p>
            <a:pP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　４．従業員の生活安定向上を図る</a:t>
            </a:r>
          </a:p>
          <a:p>
            <a:pP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　５．適正利潤を確保する</a:t>
            </a:r>
          </a:p>
        </p:txBody>
      </p:sp>
      <p:sp>
        <p:nvSpPr>
          <p:cNvPr id="9" name="正方形/長方形 8">
            <a:extLst>
              <a:ext uri="{FF2B5EF4-FFF2-40B4-BE49-F238E27FC236}">
                <a16:creationId xmlns:a16="http://schemas.microsoft.com/office/drawing/2014/main" id="{D3670263-41AC-4CFD-9A0D-21F0FF740DB1}"/>
              </a:ext>
            </a:extLst>
          </p:cNvPr>
          <p:cNvSpPr/>
          <p:nvPr/>
        </p:nvSpPr>
        <p:spPr bwMode="auto">
          <a:xfrm>
            <a:off x="2576737" y="4221088"/>
            <a:ext cx="4320480" cy="57606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dirty="0">
                <a:latin typeface="メイリオ" panose="020B0604030504040204" pitchFamily="50" charset="-128"/>
                <a:ea typeface="メイリオ" panose="020B0604030504040204" pitchFamily="50" charset="-128"/>
              </a:rPr>
              <a:t>九州産交運輸株式会社　</a:t>
            </a:r>
            <a:r>
              <a:rPr lang="ja-JP" altLang="en-US" sz="2000" b="1" dirty="0">
                <a:latin typeface="メイリオ" panose="020B0604030504040204" pitchFamily="50" charset="-128"/>
                <a:ea typeface="メイリオ" panose="020B0604030504040204" pitchFamily="50" charset="-128"/>
              </a:rPr>
              <a:t>経営信条</a:t>
            </a:r>
            <a:endParaRPr lang="en-US" altLang="ja-JP" sz="2000" b="1" dirty="0">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B0522277-18D3-4701-93CA-084695FCCB33}"/>
              </a:ext>
            </a:extLst>
          </p:cNvPr>
          <p:cNvSpPr/>
          <p:nvPr/>
        </p:nvSpPr>
        <p:spPr bwMode="auto">
          <a:xfrm>
            <a:off x="653176" y="899558"/>
            <a:ext cx="8678657" cy="11588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400" b="1" dirty="0">
                <a:latin typeface="メイリオ" panose="020B0604030504040204" pitchFamily="50" charset="-128"/>
                <a:ea typeface="メイリオ" panose="020B0604030504040204" pitchFamily="50" charset="-128"/>
              </a:rPr>
              <a:t>九州産交運輸は、</a:t>
            </a:r>
            <a:r>
              <a:rPr lang="en-US" altLang="ja-JP" sz="2400" b="1" dirty="0">
                <a:latin typeface="メイリオ" panose="020B0604030504040204" pitchFamily="50" charset="-128"/>
                <a:ea typeface="メイリオ" panose="020B0604030504040204" pitchFamily="50" charset="-128"/>
              </a:rPr>
              <a:t>KONOIKE</a:t>
            </a:r>
            <a:r>
              <a:rPr lang="ja-JP" altLang="en-US" sz="2400" b="1" dirty="0">
                <a:latin typeface="メイリオ" panose="020B0604030504040204" pitchFamily="50" charset="-128"/>
                <a:ea typeface="メイリオ" panose="020B0604030504040204" pitchFamily="50" charset="-128"/>
              </a:rPr>
              <a:t>グループの企業です。</a:t>
            </a:r>
            <a:endParaRPr lang="en-US" altLang="ja-JP" sz="2400" b="1" dirty="0">
              <a:latin typeface="メイリオ" panose="020B0604030504040204" pitchFamily="50" charset="-128"/>
              <a:ea typeface="メイリオ" panose="020B0604030504040204" pitchFamily="50" charset="-128"/>
            </a:endParaRPr>
          </a:p>
          <a:p>
            <a:pPr fontAlgn="auto">
              <a:spcBef>
                <a:spcPts val="0"/>
              </a:spcBef>
              <a:spcAft>
                <a:spcPts val="0"/>
              </a:spcAft>
            </a:pPr>
            <a:r>
              <a:rPr lang="en-US" altLang="ja-JP" sz="1600" dirty="0">
                <a:latin typeface="メイリオ" panose="020B0604030504040204" pitchFamily="50" charset="-128"/>
                <a:ea typeface="メイリオ" panose="020B0604030504040204" pitchFamily="50" charset="-128"/>
              </a:rPr>
              <a:t>KONOIKE</a:t>
            </a:r>
            <a:r>
              <a:rPr lang="ja-JP" altLang="en-US" sz="1600" dirty="0">
                <a:latin typeface="メイリオ" panose="020B0604030504040204" pitchFamily="50" charset="-128"/>
                <a:ea typeface="メイリオ" panose="020B0604030504040204" pitchFamily="50" charset="-128"/>
              </a:rPr>
              <a:t>クループは、物流の枠を超え、製造、空港業務などを通じ、</a:t>
            </a:r>
            <a:endParaRPr lang="en-US" altLang="ja-JP" sz="1600" dirty="0">
              <a:latin typeface="メイリオ" panose="020B0604030504040204" pitchFamily="50" charset="-128"/>
              <a:ea typeface="メイリオ" panose="020B0604030504040204" pitchFamily="50" charset="-128"/>
            </a:endParaRPr>
          </a:p>
          <a:p>
            <a:pPr fontAlgn="auto">
              <a:spcBef>
                <a:spcPts val="0"/>
              </a:spcBef>
              <a:spcAft>
                <a:spcPts val="0"/>
              </a:spcAft>
            </a:pPr>
            <a:r>
              <a:rPr lang="ja-JP" altLang="en-US" sz="1600" dirty="0">
                <a:latin typeface="メイリオ" panose="020B0604030504040204" pitchFamily="50" charset="-128"/>
                <a:ea typeface="メイリオ" panose="020B0604030504040204" pitchFamily="50" charset="-128"/>
              </a:rPr>
              <a:t>社会課題の解決と革新に挑戦し続けるプロフェッショナル集団です。</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4909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6224988-F12C-44F6-B28D-E883CA390A9B}"/>
              </a:ext>
            </a:extLst>
          </p:cNvPr>
          <p:cNvPicPr>
            <a:picLocks noChangeAspect="1"/>
          </p:cNvPicPr>
          <p:nvPr/>
        </p:nvPicPr>
        <p:blipFill>
          <a:blip r:embed="rId2"/>
          <a:stretch>
            <a:fillRect/>
          </a:stretch>
        </p:blipFill>
        <p:spPr>
          <a:xfrm>
            <a:off x="3589501" y="3043013"/>
            <a:ext cx="2745576" cy="2055626"/>
          </a:xfrm>
          <a:prstGeom prst="rect">
            <a:avLst/>
          </a:prstGeom>
          <a:effectLst>
            <a:softEdge rad="317500"/>
          </a:effectLst>
        </p:spPr>
      </p:pic>
      <p:graphicFrame>
        <p:nvGraphicFramePr>
          <p:cNvPr id="2" name="図表 1">
            <a:extLst>
              <a:ext uri="{FF2B5EF4-FFF2-40B4-BE49-F238E27FC236}">
                <a16:creationId xmlns:a16="http://schemas.microsoft.com/office/drawing/2014/main" id="{35FF2320-F9DE-4E82-9118-F85B50E8EA5A}"/>
              </a:ext>
            </a:extLst>
          </p:cNvPr>
          <p:cNvGraphicFramePr/>
          <p:nvPr>
            <p:extLst>
              <p:ext uri="{D42A27DB-BD31-4B8C-83A1-F6EECF244321}">
                <p14:modId xmlns:p14="http://schemas.microsoft.com/office/powerpoint/2010/main" val="2689118542"/>
              </p:ext>
            </p:extLst>
          </p:nvPr>
        </p:nvGraphicFramePr>
        <p:xfrm>
          <a:off x="1231454" y="2099568"/>
          <a:ext cx="7537970" cy="40109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スライド番号プレースホルダー 3">
            <a:extLst>
              <a:ext uri="{FF2B5EF4-FFF2-40B4-BE49-F238E27FC236}">
                <a16:creationId xmlns:a16="http://schemas.microsoft.com/office/drawing/2014/main" id="{EB2DBA5C-89E9-40DE-A36E-678CA78A9C07}"/>
              </a:ext>
            </a:extLst>
          </p:cNvPr>
          <p:cNvSpPr>
            <a:spLocks noGrp="1"/>
          </p:cNvSpPr>
          <p:nvPr>
            <p:ph type="sldNum" sz="quarter" idx="10"/>
          </p:nvPr>
        </p:nvSpPr>
        <p:spPr/>
        <p:txBody>
          <a:bodyPr/>
          <a:lstStyle/>
          <a:p>
            <a:pPr>
              <a:defRPr/>
            </a:pPr>
            <a:fld id="{8A1F1790-1EDE-466F-8577-A6CAD24D3867}" type="slidenum">
              <a:rPr lang="ja-JP" altLang="en-US" smtClean="0"/>
              <a:pPr>
                <a:defRPr/>
              </a:pPr>
              <a:t>3</a:t>
            </a:fld>
            <a:endParaRPr lang="en-US" altLang="ja-JP"/>
          </a:p>
        </p:txBody>
      </p:sp>
      <p:sp>
        <p:nvSpPr>
          <p:cNvPr id="6" name="正方形/長方形 5">
            <a:extLst>
              <a:ext uri="{FF2B5EF4-FFF2-40B4-BE49-F238E27FC236}">
                <a16:creationId xmlns:a16="http://schemas.microsoft.com/office/drawing/2014/main" id="{84A11B21-8D43-4977-B4F6-4B2FD950780E}"/>
              </a:ext>
            </a:extLst>
          </p:cNvPr>
          <p:cNvSpPr/>
          <p:nvPr/>
        </p:nvSpPr>
        <p:spPr>
          <a:xfrm>
            <a:off x="428881" y="932359"/>
            <a:ext cx="9047031" cy="830997"/>
          </a:xfrm>
          <a:prstGeom prst="rect">
            <a:avLst/>
          </a:prstGeom>
          <a:noFill/>
        </p:spPr>
        <p:txBody>
          <a:bodyPr wrap="square">
            <a:spAutoFit/>
          </a:bodyPr>
          <a:lstStyle/>
          <a:p>
            <a:pPr>
              <a:defRPr/>
            </a:pPr>
            <a:r>
              <a:rPr lang="ja-JP" altLang="en-US"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熊本に生まれ九州で育てられた九州産交運輸は、地域社会の発展に目を向けて歩んできました。</a:t>
            </a:r>
            <a:endParaRPr lang="en-US" altLang="ja-JP"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変貌を続ける社会において、グローバルな見地から愛される企業を目指し、</a:t>
            </a:r>
            <a:endParaRPr lang="en-US" altLang="ja-JP"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rPr>
              <a:t>これからも地域社会への貢献に取り組んでいきます。</a:t>
            </a:r>
            <a:endParaRPr lang="en-US" altLang="ja-JP" sz="1600" dirty="0">
              <a:ln w="0"/>
              <a:effectLst>
                <a:outerShdw blurRad="38100" dist="19050" dir="2700000" algn="tl" rotWithShape="0">
                  <a:schemeClr val="dk1">
                    <a:alpha val="40000"/>
                  </a:schemeClr>
                </a:outerShdw>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タイトル 2">
            <a:extLst>
              <a:ext uri="{FF2B5EF4-FFF2-40B4-BE49-F238E27FC236}">
                <a16:creationId xmlns:a16="http://schemas.microsoft.com/office/drawing/2014/main" id="{E807B107-6446-44B0-90B1-49C81C44F2E1}"/>
              </a:ext>
            </a:extLst>
          </p:cNvPr>
          <p:cNvSpPr>
            <a:spLocks noGrp="1"/>
          </p:cNvSpPr>
          <p:nvPr>
            <p:ph type="title"/>
          </p:nvPr>
        </p:nvSpPr>
        <p:spPr>
          <a:xfrm>
            <a:off x="560512" y="274638"/>
            <a:ext cx="8915400" cy="418058"/>
          </a:xfrm>
        </p:spPr>
        <p:txBody>
          <a:bodyPr/>
          <a:lstStyle/>
          <a:p>
            <a:r>
              <a:rPr lang="ja-JP" altLang="en-US" sz="2400" dirty="0"/>
              <a:t>３．事業紹介</a:t>
            </a:r>
          </a:p>
        </p:txBody>
      </p:sp>
      <p:pic>
        <p:nvPicPr>
          <p:cNvPr id="8" name="図 7">
            <a:extLst>
              <a:ext uri="{FF2B5EF4-FFF2-40B4-BE49-F238E27FC236}">
                <a16:creationId xmlns:a16="http://schemas.microsoft.com/office/drawing/2014/main" id="{EF0E37FE-CEFE-405A-B3A7-D03676535079}"/>
              </a:ext>
            </a:extLst>
          </p:cNvPr>
          <p:cNvPicPr>
            <a:picLocks noChangeAspect="1"/>
          </p:cNvPicPr>
          <p:nvPr/>
        </p:nvPicPr>
        <p:blipFill>
          <a:blip r:embed="rId8"/>
          <a:stretch>
            <a:fillRect/>
          </a:stretch>
        </p:blipFill>
        <p:spPr>
          <a:xfrm>
            <a:off x="1192553" y="5243312"/>
            <a:ext cx="2032255" cy="1326718"/>
          </a:xfrm>
          <a:prstGeom prst="rect">
            <a:avLst/>
          </a:prstGeom>
        </p:spPr>
      </p:pic>
      <p:pic>
        <p:nvPicPr>
          <p:cNvPr id="9" name="図 8">
            <a:extLst>
              <a:ext uri="{FF2B5EF4-FFF2-40B4-BE49-F238E27FC236}">
                <a16:creationId xmlns:a16="http://schemas.microsoft.com/office/drawing/2014/main" id="{873E14DD-FFBD-4B79-B9F6-21DB926CE72F}"/>
              </a:ext>
            </a:extLst>
          </p:cNvPr>
          <p:cNvPicPr>
            <a:picLocks noChangeAspect="1"/>
          </p:cNvPicPr>
          <p:nvPr/>
        </p:nvPicPr>
        <p:blipFill>
          <a:blip r:embed="rId9"/>
          <a:stretch>
            <a:fillRect/>
          </a:stretch>
        </p:blipFill>
        <p:spPr>
          <a:xfrm>
            <a:off x="7182749" y="2845629"/>
            <a:ext cx="1471568" cy="1056712"/>
          </a:xfrm>
          <a:prstGeom prst="rect">
            <a:avLst/>
          </a:prstGeom>
        </p:spPr>
      </p:pic>
      <p:pic>
        <p:nvPicPr>
          <p:cNvPr id="11" name="図 10">
            <a:extLst>
              <a:ext uri="{FF2B5EF4-FFF2-40B4-BE49-F238E27FC236}">
                <a16:creationId xmlns:a16="http://schemas.microsoft.com/office/drawing/2014/main" id="{271F1243-7F19-497E-8CA5-4F356406BFC1}"/>
              </a:ext>
            </a:extLst>
          </p:cNvPr>
          <p:cNvPicPr>
            <a:picLocks noChangeAspect="1"/>
          </p:cNvPicPr>
          <p:nvPr/>
        </p:nvPicPr>
        <p:blipFill>
          <a:blip r:embed="rId10"/>
          <a:stretch>
            <a:fillRect/>
          </a:stretch>
        </p:blipFill>
        <p:spPr>
          <a:xfrm>
            <a:off x="503860" y="1737573"/>
            <a:ext cx="2474971" cy="1862859"/>
          </a:xfrm>
          <a:prstGeom prst="rect">
            <a:avLst/>
          </a:prstGeom>
        </p:spPr>
      </p:pic>
      <p:pic>
        <p:nvPicPr>
          <p:cNvPr id="12" name="図 11">
            <a:extLst>
              <a:ext uri="{FF2B5EF4-FFF2-40B4-BE49-F238E27FC236}">
                <a16:creationId xmlns:a16="http://schemas.microsoft.com/office/drawing/2014/main" id="{B9529413-7AF3-4EF9-8CBD-F55A92FE3C73}"/>
              </a:ext>
            </a:extLst>
          </p:cNvPr>
          <p:cNvPicPr>
            <a:picLocks noChangeAspect="1"/>
          </p:cNvPicPr>
          <p:nvPr/>
        </p:nvPicPr>
        <p:blipFill>
          <a:blip r:embed="rId11"/>
          <a:stretch>
            <a:fillRect/>
          </a:stretch>
        </p:blipFill>
        <p:spPr>
          <a:xfrm>
            <a:off x="6433832" y="1589511"/>
            <a:ext cx="1471568" cy="1062185"/>
          </a:xfrm>
          <a:prstGeom prst="rect">
            <a:avLst/>
          </a:prstGeom>
        </p:spPr>
      </p:pic>
      <p:pic>
        <p:nvPicPr>
          <p:cNvPr id="20" name="図 19">
            <a:extLst>
              <a:ext uri="{FF2B5EF4-FFF2-40B4-BE49-F238E27FC236}">
                <a16:creationId xmlns:a16="http://schemas.microsoft.com/office/drawing/2014/main" id="{6514C3B4-49C7-4647-B75F-96D098FCC82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095451" y="5418888"/>
            <a:ext cx="1619899" cy="1619899"/>
          </a:xfrm>
          <a:prstGeom prst="rect">
            <a:avLst/>
          </a:prstGeom>
          <a:noFill/>
        </p:spPr>
      </p:pic>
      <p:pic>
        <p:nvPicPr>
          <p:cNvPr id="15" name="図 14">
            <a:extLst>
              <a:ext uri="{FF2B5EF4-FFF2-40B4-BE49-F238E27FC236}">
                <a16:creationId xmlns:a16="http://schemas.microsoft.com/office/drawing/2014/main" id="{61C82D11-B3E1-4146-8A7C-B13C6D61AE65}"/>
              </a:ext>
            </a:extLst>
          </p:cNvPr>
          <p:cNvPicPr>
            <a:picLocks noChangeAspect="1"/>
          </p:cNvPicPr>
          <p:nvPr/>
        </p:nvPicPr>
        <p:blipFill>
          <a:blip r:embed="rId13"/>
          <a:stretch>
            <a:fillRect/>
          </a:stretch>
        </p:blipFill>
        <p:spPr>
          <a:xfrm>
            <a:off x="6605340" y="5189121"/>
            <a:ext cx="1169287" cy="1169287"/>
          </a:xfrm>
          <a:prstGeom prst="rect">
            <a:avLst/>
          </a:prstGeom>
        </p:spPr>
      </p:pic>
      <p:pic>
        <p:nvPicPr>
          <p:cNvPr id="7" name="図 6">
            <a:extLst>
              <a:ext uri="{FF2B5EF4-FFF2-40B4-BE49-F238E27FC236}">
                <a16:creationId xmlns:a16="http://schemas.microsoft.com/office/drawing/2014/main" id="{50AF3519-74BE-4BBA-BAA4-B41FEF7A81D8}"/>
              </a:ext>
            </a:extLst>
          </p:cNvPr>
          <p:cNvPicPr>
            <a:picLocks noChangeAspect="1"/>
          </p:cNvPicPr>
          <p:nvPr/>
        </p:nvPicPr>
        <p:blipFill>
          <a:blip r:embed="rId14"/>
          <a:stretch>
            <a:fillRect/>
          </a:stretch>
        </p:blipFill>
        <p:spPr>
          <a:xfrm>
            <a:off x="7552265" y="4196473"/>
            <a:ext cx="1439521" cy="1158051"/>
          </a:xfrm>
          <a:prstGeom prst="rect">
            <a:avLst/>
          </a:prstGeom>
        </p:spPr>
      </p:pic>
      <p:pic>
        <p:nvPicPr>
          <p:cNvPr id="10" name="図 9">
            <a:extLst>
              <a:ext uri="{FF2B5EF4-FFF2-40B4-BE49-F238E27FC236}">
                <a16:creationId xmlns:a16="http://schemas.microsoft.com/office/drawing/2014/main" id="{BDD825AE-B35E-4A6D-97D2-B68D8D395959}"/>
              </a:ext>
            </a:extLst>
          </p:cNvPr>
          <p:cNvPicPr>
            <a:picLocks noChangeAspect="1"/>
          </p:cNvPicPr>
          <p:nvPr/>
        </p:nvPicPr>
        <p:blipFill>
          <a:blip r:embed="rId15"/>
          <a:stretch>
            <a:fillRect/>
          </a:stretch>
        </p:blipFill>
        <p:spPr>
          <a:xfrm>
            <a:off x="687964" y="3577026"/>
            <a:ext cx="1906740" cy="1602224"/>
          </a:xfrm>
          <a:prstGeom prst="rect">
            <a:avLst/>
          </a:prstGeom>
        </p:spPr>
      </p:pic>
    </p:spTree>
    <p:extLst>
      <p:ext uri="{BB962C8B-B14F-4D97-AF65-F5344CB8AC3E}">
        <p14:creationId xmlns:p14="http://schemas.microsoft.com/office/powerpoint/2010/main" val="4216139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A90DA-F864-46C3-B784-34E28A841298}"/>
              </a:ext>
            </a:extLst>
          </p:cNvPr>
          <p:cNvSpPr>
            <a:spLocks noGrp="1"/>
          </p:cNvSpPr>
          <p:nvPr>
            <p:ph type="title"/>
          </p:nvPr>
        </p:nvSpPr>
        <p:spPr/>
        <p:txBody>
          <a:bodyPr/>
          <a:lstStyle/>
          <a:p>
            <a:r>
              <a:rPr lang="ja-JP" altLang="en-US" sz="2400" dirty="0"/>
              <a:t>４．</a:t>
            </a:r>
            <a:r>
              <a:rPr kumimoji="1" lang="ja-JP" altLang="en-US" sz="2400" dirty="0"/>
              <a:t>安全管理体制</a:t>
            </a:r>
          </a:p>
        </p:txBody>
      </p:sp>
      <p:sp>
        <p:nvSpPr>
          <p:cNvPr id="4" name="スライド番号プレースホルダー 3">
            <a:extLst>
              <a:ext uri="{FF2B5EF4-FFF2-40B4-BE49-F238E27FC236}">
                <a16:creationId xmlns:a16="http://schemas.microsoft.com/office/drawing/2014/main" id="{B97989AD-57B4-40FD-8954-0FC368A4103F}"/>
              </a:ext>
            </a:extLst>
          </p:cNvPr>
          <p:cNvSpPr>
            <a:spLocks noGrp="1"/>
          </p:cNvSpPr>
          <p:nvPr>
            <p:ph type="sldNum" sz="quarter" idx="10"/>
          </p:nvPr>
        </p:nvSpPr>
        <p:spPr/>
        <p:txBody>
          <a:bodyPr/>
          <a:lstStyle/>
          <a:p>
            <a:pPr>
              <a:defRPr/>
            </a:pPr>
            <a:fld id="{8A1F1790-1EDE-466F-8577-A6CAD24D3867}" type="slidenum">
              <a:rPr lang="ja-JP" altLang="en-US" smtClean="0"/>
              <a:pPr>
                <a:defRPr/>
              </a:pPr>
              <a:t>4</a:t>
            </a:fld>
            <a:endParaRPr lang="en-US" altLang="ja-JP" dirty="0"/>
          </a:p>
        </p:txBody>
      </p:sp>
      <p:sp>
        <p:nvSpPr>
          <p:cNvPr id="5" name="テキスト ボックス 4">
            <a:extLst>
              <a:ext uri="{FF2B5EF4-FFF2-40B4-BE49-F238E27FC236}">
                <a16:creationId xmlns:a16="http://schemas.microsoft.com/office/drawing/2014/main" id="{BC1D9A51-F6EE-488E-B4C8-F71B85BA964B}"/>
              </a:ext>
            </a:extLst>
          </p:cNvPr>
          <p:cNvSpPr txBox="1"/>
          <p:nvPr/>
        </p:nvSpPr>
        <p:spPr>
          <a:xfrm>
            <a:off x="776536" y="1033610"/>
            <a:ext cx="8915400" cy="4001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kumimoji="1" lang="ja-JP" altLang="en-US" sz="2000" b="1" dirty="0">
                <a:ln/>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運輸安全マネジメント（輸送の安全に関する組織体制及び指揮命令系統）</a:t>
            </a:r>
          </a:p>
        </p:txBody>
      </p:sp>
      <p:grpSp>
        <p:nvGrpSpPr>
          <p:cNvPr id="3" name="グループ化 2">
            <a:extLst>
              <a:ext uri="{FF2B5EF4-FFF2-40B4-BE49-F238E27FC236}">
                <a16:creationId xmlns:a16="http://schemas.microsoft.com/office/drawing/2014/main" id="{7164BBAB-E09E-4417-8A47-064391CFB35A}"/>
              </a:ext>
            </a:extLst>
          </p:cNvPr>
          <p:cNvGrpSpPr/>
          <p:nvPr/>
        </p:nvGrpSpPr>
        <p:grpSpPr>
          <a:xfrm>
            <a:off x="1100572" y="1494921"/>
            <a:ext cx="7704856" cy="4329469"/>
            <a:chOff x="1086284" y="1691819"/>
            <a:chExt cx="7704856" cy="4709254"/>
          </a:xfrm>
        </p:grpSpPr>
        <p:sp>
          <p:nvSpPr>
            <p:cNvPr id="14" name="テキスト ボックス 13">
              <a:extLst>
                <a:ext uri="{FF2B5EF4-FFF2-40B4-BE49-F238E27FC236}">
                  <a16:creationId xmlns:a16="http://schemas.microsoft.com/office/drawing/2014/main" id="{1D45B9F9-0565-41C7-AF1F-EDDA76B8E5ED}"/>
                </a:ext>
              </a:extLst>
            </p:cNvPr>
            <p:cNvSpPr txBox="1"/>
            <p:nvPr/>
          </p:nvSpPr>
          <p:spPr>
            <a:xfrm>
              <a:off x="1086284" y="1819356"/>
              <a:ext cx="7704856" cy="2522002"/>
            </a:xfrm>
            <a:prstGeom prst="rect">
              <a:avLst/>
            </a:prstGeom>
            <a:noFill/>
            <a:ln>
              <a:solidFill>
                <a:schemeClr val="tx1"/>
              </a:solidFill>
            </a:ln>
          </p:spPr>
          <p:txBody>
            <a:bodyPr wrap="square" rtlCol="0" anchor="ctr" anchorCtr="1">
              <a:spAutoFit/>
            </a:bodyPr>
            <a:lstStyle/>
            <a:p>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F304EDBE-3B61-4E20-A4CA-449A5317CFEC}"/>
                </a:ext>
              </a:extLst>
            </p:cNvPr>
            <p:cNvSpPr txBox="1"/>
            <p:nvPr/>
          </p:nvSpPr>
          <p:spPr>
            <a:xfrm>
              <a:off x="2864768" y="2060848"/>
              <a:ext cx="1749435" cy="307777"/>
            </a:xfrm>
            <a:prstGeom prst="rect">
              <a:avLst/>
            </a:prstGeom>
            <a:noFill/>
            <a:ln>
              <a:solidFill>
                <a:schemeClr val="tx1"/>
              </a:solidFill>
            </a:ln>
          </p:spPr>
          <p:txBody>
            <a:bodyPr wrap="square" rtlCol="0" anchor="ctr" anchorCtr="1">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代表取締役社長</a:t>
              </a:r>
              <a:endParaRPr kumimoji="1" lang="ja-JP" altLang="en-US" sz="105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143F4522-7F23-4F5B-B413-FD226686C6D6}"/>
                </a:ext>
              </a:extLst>
            </p:cNvPr>
            <p:cNvSpPr txBox="1"/>
            <p:nvPr/>
          </p:nvSpPr>
          <p:spPr>
            <a:xfrm>
              <a:off x="2864767" y="2813595"/>
              <a:ext cx="1749435" cy="307777"/>
            </a:xfrm>
            <a:prstGeom prst="rect">
              <a:avLst/>
            </a:prstGeom>
            <a:noFill/>
            <a:ln>
              <a:solidFill>
                <a:schemeClr val="tx1"/>
              </a:solidFill>
            </a:ln>
          </p:spPr>
          <p:txBody>
            <a:bodyPr wrap="square" rtlCol="0" anchor="ctr" anchorCtr="1">
              <a:spAutoFit/>
            </a:bodyPr>
            <a:lstStyle/>
            <a:p>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管理本部長</a:t>
              </a:r>
            </a:p>
          </p:txBody>
        </p:sp>
        <p:sp>
          <p:nvSpPr>
            <p:cNvPr id="8" name="テキスト ボックス 7">
              <a:extLst>
                <a:ext uri="{FF2B5EF4-FFF2-40B4-BE49-F238E27FC236}">
                  <a16:creationId xmlns:a16="http://schemas.microsoft.com/office/drawing/2014/main" id="{10D54290-06E5-4814-AAAA-7DC4EC79E5BE}"/>
                </a:ext>
              </a:extLst>
            </p:cNvPr>
            <p:cNvSpPr txBox="1"/>
            <p:nvPr/>
          </p:nvSpPr>
          <p:spPr>
            <a:xfrm>
              <a:off x="1568624" y="3597646"/>
              <a:ext cx="1749435" cy="307777"/>
            </a:xfrm>
            <a:prstGeom prst="rect">
              <a:avLst/>
            </a:prstGeom>
            <a:noFill/>
            <a:ln>
              <a:solidFill>
                <a:schemeClr val="tx1"/>
              </a:solidFill>
            </a:ln>
          </p:spPr>
          <p:txBody>
            <a:bodyPr wrap="square" rtlCol="0" anchor="ctr" anchorCtr="1">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輸送安全委員会</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a:extLst>
                <a:ext uri="{FF2B5EF4-FFF2-40B4-BE49-F238E27FC236}">
                  <a16:creationId xmlns:a16="http://schemas.microsoft.com/office/drawing/2014/main" id="{FC8FCA7B-5ECD-4B99-B6E0-17389CC45366}"/>
                </a:ext>
              </a:extLst>
            </p:cNvPr>
            <p:cNvSpPr txBox="1"/>
            <p:nvPr/>
          </p:nvSpPr>
          <p:spPr>
            <a:xfrm>
              <a:off x="5601072" y="2021968"/>
              <a:ext cx="2304256" cy="2109082"/>
            </a:xfrm>
            <a:prstGeom prst="rect">
              <a:avLst/>
            </a:prstGeom>
            <a:noFill/>
            <a:ln>
              <a:solidFill>
                <a:schemeClr val="tx1"/>
              </a:solidFill>
            </a:ln>
          </p:spPr>
          <p:txBody>
            <a:bodyPr wrap="square" rtlCol="0" anchor="ctr" anchorCtr="0">
              <a:spAutoFit/>
            </a:bodyPr>
            <a:lstStyle/>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・営業本部長</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・取締役</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・監査役</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・財務経理部長</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・安全品質部長</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・コンプライアンス室長</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・人事部長</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総務部長</a:t>
              </a:r>
              <a:endParaRPr kumimoji="1"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・営業部長</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・システム室長</a:t>
              </a:r>
            </a:p>
          </p:txBody>
        </p:sp>
        <p:sp>
          <p:nvSpPr>
            <p:cNvPr id="10" name="テキスト ボックス 9">
              <a:extLst>
                <a:ext uri="{FF2B5EF4-FFF2-40B4-BE49-F238E27FC236}">
                  <a16:creationId xmlns:a16="http://schemas.microsoft.com/office/drawing/2014/main" id="{DF09F4FE-F0E7-470E-98CD-E462B6D70B91}"/>
                </a:ext>
              </a:extLst>
            </p:cNvPr>
            <p:cNvSpPr txBox="1"/>
            <p:nvPr/>
          </p:nvSpPr>
          <p:spPr>
            <a:xfrm>
              <a:off x="2864767" y="4596548"/>
              <a:ext cx="1749435" cy="307777"/>
            </a:xfrm>
            <a:prstGeom prst="rect">
              <a:avLst/>
            </a:prstGeom>
            <a:noFill/>
            <a:ln>
              <a:solidFill>
                <a:schemeClr val="tx1"/>
              </a:solidFill>
            </a:ln>
          </p:spPr>
          <p:txBody>
            <a:bodyPr wrap="square" rtlCol="0" anchor="ctr" anchorCtr="1">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各支店長</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a:extLst>
                <a:ext uri="{FF2B5EF4-FFF2-40B4-BE49-F238E27FC236}">
                  <a16:creationId xmlns:a16="http://schemas.microsoft.com/office/drawing/2014/main" id="{120F1DE5-3EA5-44E6-BFB2-EF54461095E1}"/>
                </a:ext>
              </a:extLst>
            </p:cNvPr>
            <p:cNvSpPr txBox="1"/>
            <p:nvPr/>
          </p:nvSpPr>
          <p:spPr>
            <a:xfrm>
              <a:off x="2864766" y="5124571"/>
              <a:ext cx="1749435" cy="307777"/>
            </a:xfrm>
            <a:prstGeom prst="rect">
              <a:avLst/>
            </a:prstGeom>
            <a:noFill/>
            <a:ln>
              <a:solidFill>
                <a:schemeClr val="tx1"/>
              </a:solidFill>
            </a:ln>
          </p:spPr>
          <p:txBody>
            <a:bodyPr wrap="square" rtlCol="0" anchor="ctr" anchorCtr="1">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各センター長</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8D904AAB-916B-4434-81A3-27738F0B2150}"/>
                </a:ext>
              </a:extLst>
            </p:cNvPr>
            <p:cNvSpPr txBox="1"/>
            <p:nvPr/>
          </p:nvSpPr>
          <p:spPr>
            <a:xfrm>
              <a:off x="4726354" y="5632360"/>
              <a:ext cx="1749435" cy="307777"/>
            </a:xfrm>
            <a:prstGeom prst="rect">
              <a:avLst/>
            </a:prstGeom>
            <a:noFill/>
            <a:ln>
              <a:solidFill>
                <a:schemeClr val="tx1"/>
              </a:solidFill>
            </a:ln>
          </p:spPr>
          <p:txBody>
            <a:bodyPr wrap="square" rtlCol="0" anchor="ctr" anchorCtr="1">
              <a:spAutoFit/>
            </a:bodyPr>
            <a:lstStyle/>
            <a:p>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運行管理者</a:t>
              </a:r>
            </a:p>
          </p:txBody>
        </p:sp>
        <p:sp>
          <p:nvSpPr>
            <p:cNvPr id="13" name="テキスト ボックス 12">
              <a:extLst>
                <a:ext uri="{FF2B5EF4-FFF2-40B4-BE49-F238E27FC236}">
                  <a16:creationId xmlns:a16="http://schemas.microsoft.com/office/drawing/2014/main" id="{23A2EEF7-6268-4A4A-9A02-CD7E2266A071}"/>
                </a:ext>
              </a:extLst>
            </p:cNvPr>
            <p:cNvSpPr txBox="1"/>
            <p:nvPr/>
          </p:nvSpPr>
          <p:spPr>
            <a:xfrm>
              <a:off x="4726354" y="6093296"/>
              <a:ext cx="1749435" cy="307777"/>
            </a:xfrm>
            <a:prstGeom prst="rect">
              <a:avLst/>
            </a:prstGeom>
            <a:noFill/>
            <a:ln>
              <a:solidFill>
                <a:schemeClr val="tx1"/>
              </a:solidFill>
            </a:ln>
          </p:spPr>
          <p:txBody>
            <a:bodyPr wrap="square" rtlCol="0" anchor="ctr" anchorCtr="1">
              <a:spAutoFit/>
            </a:bodyPr>
            <a:lstStyle/>
            <a:p>
              <a:r>
                <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整備管理者</a:t>
              </a:r>
            </a:p>
          </p:txBody>
        </p:sp>
        <p:sp>
          <p:nvSpPr>
            <p:cNvPr id="15" name="テキスト ボックス 14">
              <a:extLst>
                <a:ext uri="{FF2B5EF4-FFF2-40B4-BE49-F238E27FC236}">
                  <a16:creationId xmlns:a16="http://schemas.microsoft.com/office/drawing/2014/main" id="{8A5ABFF1-7214-4D50-8AAC-E940D52F7A35}"/>
                </a:ext>
              </a:extLst>
            </p:cNvPr>
            <p:cNvSpPr txBox="1"/>
            <p:nvPr/>
          </p:nvSpPr>
          <p:spPr>
            <a:xfrm>
              <a:off x="1280592" y="1691819"/>
              <a:ext cx="1296144" cy="307777"/>
            </a:xfrm>
            <a:prstGeom prst="rect">
              <a:avLst/>
            </a:prstGeom>
            <a:solidFill>
              <a:schemeClr val="bg1"/>
            </a:solidFill>
            <a:ln>
              <a:solidFill>
                <a:schemeClr val="tx1"/>
              </a:solidFill>
            </a:ln>
          </p:spPr>
          <p:txBody>
            <a:bodyPr wrap="square" rtlCol="0" anchor="ctr" anchorCtr="1">
              <a:spAutoFit/>
            </a:bodyPr>
            <a:lstStyle/>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経営トップ</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コネクタ 16">
              <a:extLst>
                <a:ext uri="{FF2B5EF4-FFF2-40B4-BE49-F238E27FC236}">
                  <a16:creationId xmlns:a16="http://schemas.microsoft.com/office/drawing/2014/main" id="{DFDAFDD1-AEB2-4A99-86E0-B0625813D1A5}"/>
                </a:ext>
              </a:extLst>
            </p:cNvPr>
            <p:cNvCxnSpPr>
              <a:stCxn id="6" idx="3"/>
            </p:cNvCxnSpPr>
            <p:nvPr/>
          </p:nvCxnSpPr>
          <p:spPr>
            <a:xfrm flipV="1">
              <a:off x="4614203" y="2214736"/>
              <a:ext cx="986868" cy="1"/>
            </a:xfrm>
            <a:prstGeom prst="line">
              <a:avLst/>
            </a:prstGeom>
            <a:ln>
              <a:solidFill>
                <a:srgbClr val="2832F4"/>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D5FB69E-FD04-45E1-910D-E5B282EAE956}"/>
                </a:ext>
              </a:extLst>
            </p:cNvPr>
            <p:cNvCxnSpPr/>
            <p:nvPr/>
          </p:nvCxnSpPr>
          <p:spPr>
            <a:xfrm>
              <a:off x="3739484" y="2377660"/>
              <a:ext cx="0" cy="435935"/>
            </a:xfrm>
            <a:prstGeom prst="line">
              <a:avLst/>
            </a:prstGeom>
            <a:ln>
              <a:solidFill>
                <a:srgbClr val="2832F4"/>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B270A0A-F93A-4082-8C5A-7F39009DCD8B}"/>
                </a:ext>
              </a:extLst>
            </p:cNvPr>
            <p:cNvCxnSpPr>
              <a:endCxn id="10" idx="0"/>
            </p:cNvCxnSpPr>
            <p:nvPr/>
          </p:nvCxnSpPr>
          <p:spPr>
            <a:xfrm>
              <a:off x="3739484" y="3121372"/>
              <a:ext cx="1" cy="1475176"/>
            </a:xfrm>
            <a:prstGeom prst="line">
              <a:avLst/>
            </a:prstGeom>
            <a:ln>
              <a:solidFill>
                <a:srgbClr val="2832F4"/>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A1595AB9-66C9-4D81-A8B1-D67530798640}"/>
                </a:ext>
              </a:extLst>
            </p:cNvPr>
            <p:cNvCxnSpPr/>
            <p:nvPr/>
          </p:nvCxnSpPr>
          <p:spPr>
            <a:xfrm>
              <a:off x="3080792" y="3121372"/>
              <a:ext cx="0" cy="475436"/>
            </a:xfrm>
            <a:prstGeom prst="line">
              <a:avLst/>
            </a:prstGeom>
            <a:ln>
              <a:solidFill>
                <a:srgbClr val="2832F4"/>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0DD15C1-470F-4CA3-B743-A47725C555E3}"/>
                </a:ext>
              </a:extLst>
            </p:cNvPr>
            <p:cNvCxnSpPr>
              <a:stCxn id="10" idx="2"/>
              <a:endCxn id="11" idx="0"/>
            </p:cNvCxnSpPr>
            <p:nvPr/>
          </p:nvCxnSpPr>
          <p:spPr>
            <a:xfrm flipH="1">
              <a:off x="3739484" y="4904325"/>
              <a:ext cx="1" cy="220246"/>
            </a:xfrm>
            <a:prstGeom prst="line">
              <a:avLst/>
            </a:prstGeom>
            <a:ln>
              <a:solidFill>
                <a:srgbClr val="2832F4"/>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B3E1DBD-54D0-46E0-92C2-A88408129740}"/>
                </a:ext>
              </a:extLst>
            </p:cNvPr>
            <p:cNvCxnSpPr>
              <a:cxnSpLocks/>
              <a:stCxn id="11" idx="2"/>
            </p:cNvCxnSpPr>
            <p:nvPr/>
          </p:nvCxnSpPr>
          <p:spPr>
            <a:xfrm>
              <a:off x="3739484" y="5432348"/>
              <a:ext cx="0" cy="814836"/>
            </a:xfrm>
            <a:prstGeom prst="line">
              <a:avLst/>
            </a:prstGeom>
            <a:ln>
              <a:solidFill>
                <a:srgbClr val="2832F4"/>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02176CAD-6F81-4CCA-9406-C4F548A1E65F}"/>
                </a:ext>
              </a:extLst>
            </p:cNvPr>
            <p:cNvCxnSpPr>
              <a:endCxn id="13" idx="1"/>
            </p:cNvCxnSpPr>
            <p:nvPr/>
          </p:nvCxnSpPr>
          <p:spPr>
            <a:xfrm>
              <a:off x="3739484" y="6247184"/>
              <a:ext cx="986870" cy="1"/>
            </a:xfrm>
            <a:prstGeom prst="line">
              <a:avLst/>
            </a:prstGeom>
            <a:ln>
              <a:solidFill>
                <a:srgbClr val="2832F4"/>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FD1456A-B28C-4224-8283-D8FC16E9B4FE}"/>
                </a:ext>
              </a:extLst>
            </p:cNvPr>
            <p:cNvCxnSpPr>
              <a:stCxn id="12" idx="1"/>
            </p:cNvCxnSpPr>
            <p:nvPr/>
          </p:nvCxnSpPr>
          <p:spPr>
            <a:xfrm flipH="1" flipV="1">
              <a:off x="3752127" y="5786248"/>
              <a:ext cx="974227" cy="1"/>
            </a:xfrm>
            <a:prstGeom prst="line">
              <a:avLst/>
            </a:prstGeom>
            <a:ln>
              <a:solidFill>
                <a:srgbClr val="2832F4"/>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86B3F3DC-A474-4AD4-9FE8-7F1AE5C5C468}"/>
              </a:ext>
            </a:extLst>
          </p:cNvPr>
          <p:cNvSpPr txBox="1"/>
          <p:nvPr/>
        </p:nvSpPr>
        <p:spPr>
          <a:xfrm>
            <a:off x="819343" y="6118627"/>
            <a:ext cx="8829786" cy="4001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ja-JP" altLang="en-US" sz="2000" b="1" dirty="0">
                <a:ln/>
                <a:latin typeface="メイリオ" panose="020B0604030504040204" pitchFamily="50" charset="-128"/>
                <a:ea typeface="メイリオ" panose="020B0604030504040204" pitchFamily="50" charset="-128"/>
                <a:cs typeface="メイリオ" panose="020B0604030504040204" pitchFamily="50" charset="-128"/>
              </a:rPr>
              <a:t>経営トップをはじめ、会社全体で「輸送の安全確保」に取り組んでいる。</a:t>
            </a:r>
            <a:endParaRPr kumimoji="1" lang="ja-JP" altLang="en-US" sz="2000" b="1" dirty="0">
              <a:ln/>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7575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416694-84D1-4217-90D3-2AC00823B6E0}"/>
              </a:ext>
            </a:extLst>
          </p:cNvPr>
          <p:cNvSpPr>
            <a:spLocks noGrp="1"/>
          </p:cNvSpPr>
          <p:nvPr>
            <p:ph type="title"/>
          </p:nvPr>
        </p:nvSpPr>
        <p:spPr/>
        <p:txBody>
          <a:bodyPr/>
          <a:lstStyle/>
          <a:p>
            <a:r>
              <a:rPr lang="ja-JP" altLang="en-US" sz="2400" dirty="0"/>
              <a:t>５．</a:t>
            </a:r>
            <a:r>
              <a:rPr kumimoji="1" lang="en-US" altLang="ja-JP" sz="2400" dirty="0"/>
              <a:t>2021</a:t>
            </a:r>
            <a:r>
              <a:rPr kumimoji="1" lang="ja-JP" altLang="en-US" sz="2400" dirty="0"/>
              <a:t>年 安全活動計画</a:t>
            </a:r>
          </a:p>
        </p:txBody>
      </p:sp>
      <p:sp>
        <p:nvSpPr>
          <p:cNvPr id="4" name="スライド番号プレースホルダー 3">
            <a:extLst>
              <a:ext uri="{FF2B5EF4-FFF2-40B4-BE49-F238E27FC236}">
                <a16:creationId xmlns:a16="http://schemas.microsoft.com/office/drawing/2014/main" id="{40404D8F-3EEF-4031-99CA-76B46EC0C58A}"/>
              </a:ext>
            </a:extLst>
          </p:cNvPr>
          <p:cNvSpPr>
            <a:spLocks noGrp="1"/>
          </p:cNvSpPr>
          <p:nvPr>
            <p:ph type="sldNum" sz="quarter" idx="10"/>
          </p:nvPr>
        </p:nvSpPr>
        <p:spPr/>
        <p:txBody>
          <a:bodyPr/>
          <a:lstStyle/>
          <a:p>
            <a:pPr>
              <a:defRPr/>
            </a:pPr>
            <a:fld id="{8A1F1790-1EDE-466F-8577-A6CAD24D3867}" type="slidenum">
              <a:rPr lang="ja-JP" altLang="en-US" smtClean="0"/>
              <a:pPr>
                <a:defRPr/>
              </a:pPr>
              <a:t>5</a:t>
            </a:fld>
            <a:endParaRPr lang="en-US" altLang="ja-JP"/>
          </a:p>
        </p:txBody>
      </p:sp>
      <p:graphicFrame>
        <p:nvGraphicFramePr>
          <p:cNvPr id="13" name="表 12">
            <a:extLst>
              <a:ext uri="{FF2B5EF4-FFF2-40B4-BE49-F238E27FC236}">
                <a16:creationId xmlns:a16="http://schemas.microsoft.com/office/drawing/2014/main" id="{ED9C092F-6B5D-4BE5-A759-A53468AF7950}"/>
              </a:ext>
            </a:extLst>
          </p:cNvPr>
          <p:cNvGraphicFramePr>
            <a:graphicFrameLocks noGrp="1"/>
          </p:cNvGraphicFramePr>
          <p:nvPr>
            <p:extLst>
              <p:ext uri="{D42A27DB-BD31-4B8C-83A1-F6EECF244321}">
                <p14:modId xmlns:p14="http://schemas.microsoft.com/office/powerpoint/2010/main" val="4071392226"/>
              </p:ext>
            </p:extLst>
          </p:nvPr>
        </p:nvGraphicFramePr>
        <p:xfrm>
          <a:off x="751738" y="2538136"/>
          <a:ext cx="8532948" cy="4009935"/>
        </p:xfrm>
        <a:graphic>
          <a:graphicData uri="http://schemas.openxmlformats.org/drawingml/2006/table">
            <a:tbl>
              <a:tblPr firstRow="1" bandRow="1">
                <a:tableStyleId>{5940675A-B579-460E-94D1-54222C63F5DA}</a:tableStyleId>
              </a:tblPr>
              <a:tblGrid>
                <a:gridCol w="468052">
                  <a:extLst>
                    <a:ext uri="{9D8B030D-6E8A-4147-A177-3AD203B41FA5}">
                      <a16:colId xmlns:a16="http://schemas.microsoft.com/office/drawing/2014/main" val="20000"/>
                    </a:ext>
                  </a:extLst>
                </a:gridCol>
                <a:gridCol w="3798422">
                  <a:extLst>
                    <a:ext uri="{9D8B030D-6E8A-4147-A177-3AD203B41FA5}">
                      <a16:colId xmlns:a16="http://schemas.microsoft.com/office/drawing/2014/main" val="3719024711"/>
                    </a:ext>
                  </a:extLst>
                </a:gridCol>
                <a:gridCol w="510518">
                  <a:extLst>
                    <a:ext uri="{9D8B030D-6E8A-4147-A177-3AD203B41FA5}">
                      <a16:colId xmlns:a16="http://schemas.microsoft.com/office/drawing/2014/main" val="1246922696"/>
                    </a:ext>
                  </a:extLst>
                </a:gridCol>
                <a:gridCol w="3755956">
                  <a:extLst>
                    <a:ext uri="{9D8B030D-6E8A-4147-A177-3AD203B41FA5}">
                      <a16:colId xmlns:a16="http://schemas.microsoft.com/office/drawing/2014/main" val="787086408"/>
                    </a:ext>
                  </a:extLst>
                </a:gridCol>
              </a:tblGrid>
              <a:tr h="340849">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p>
                  </a:txBody>
                  <a:tcPr anchor="ctr">
                    <a:lnB w="28575" cap="flat" cmpd="sng" algn="ctr">
                      <a:solidFill>
                        <a:schemeClr val="tx1"/>
                      </a:solidFill>
                      <a:prstDash val="solid"/>
                      <a:round/>
                      <a:headEnd type="none" w="med" len="med"/>
                      <a:tailEnd type="none" w="med" len="med"/>
                    </a:lnB>
                    <a:solidFill>
                      <a:srgbClr val="080FA0"/>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　施　事　項</a:t>
                      </a:r>
                    </a:p>
                  </a:txBody>
                  <a:tcPr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rgbClr val="080FA0"/>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rgbClr val="080FA0"/>
                    </a:solidFill>
                  </a:tcPr>
                </a:tc>
                <a:tc>
                  <a:txBody>
                    <a:bodyPr/>
                    <a:lstStyle/>
                    <a:p>
                      <a:pPr algn="ctr"/>
                      <a:r>
                        <a:rPr kumimoji="1" lang="ja-JP" altLang="en-US" sz="11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実　施　事　項</a:t>
                      </a:r>
                    </a:p>
                  </a:txBody>
                  <a:tcPr anchor="ctr">
                    <a:lnB w="28575" cap="flat" cmpd="sng" algn="ctr">
                      <a:solidFill>
                        <a:schemeClr val="tx1"/>
                      </a:solidFill>
                      <a:prstDash val="solid"/>
                      <a:round/>
                      <a:headEnd type="none" w="med" len="med"/>
                      <a:tailEnd type="none" w="med" len="med"/>
                    </a:lnB>
                    <a:solidFill>
                      <a:srgbClr val="080FA0"/>
                    </a:solidFill>
                  </a:tcPr>
                </a:tc>
                <a:extLst>
                  <a:ext uri="{0D108BD9-81ED-4DB2-BD59-A6C34878D82A}">
                    <a16:rowId xmlns:a16="http://schemas.microsoft.com/office/drawing/2014/main" val="10000"/>
                  </a:ext>
                </a:extLst>
              </a:tr>
              <a:tr h="626987">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lnT w="28575" cap="flat" cmpd="sng" algn="ctr">
                      <a:solidFill>
                        <a:schemeClr val="tx1"/>
                      </a:solidFill>
                      <a:prstDash val="solid"/>
                      <a:round/>
                      <a:headEnd type="none" w="med" len="med"/>
                      <a:tailEnd type="none" w="med" len="med"/>
                    </a:lnT>
                  </a:tcPr>
                </a:tc>
                <a:tc>
                  <a:txBody>
                    <a:bodyPr/>
                    <a:lstStyle/>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・「年始の輸送等に関する安全総点検」の実施</a:t>
                      </a:r>
                    </a:p>
                    <a:p>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・年末年始交通事故防止キャンペーン＜組合共催＞</a:t>
                      </a:r>
                    </a:p>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・全国安全週間＜</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日＞</a:t>
                      </a:r>
                    </a:p>
                    <a:p>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回 フォークリフト運転競技大会</a:t>
                      </a:r>
                    </a:p>
                    <a:p>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回 熊本県トラックドライバーコンテスト</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7877912"/>
                  </a:ext>
                </a:extLst>
              </a:tr>
              <a:tr h="626987">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tc>
                <a:tc>
                  <a:txBody>
                    <a:bodyPr/>
                    <a:lstStyle/>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・貨物事故防止意識強化旬間＜組合共催＞</a:t>
                      </a:r>
                    </a:p>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R w="28575" cap="flat" cmpd="sng" algn="ctr">
                      <a:solidFill>
                        <a:schemeClr val="tx1"/>
                      </a:solidFill>
                      <a:prstDash val="solid"/>
                      <a:round/>
                      <a:headEnd type="none" w="med" len="med"/>
                      <a:tailEnd type="none" w="med" len="med"/>
                    </a:lnR>
                  </a:tcP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lnL w="28575" cap="flat" cmpd="sng" algn="ctr">
                      <a:solidFill>
                        <a:schemeClr val="tx1"/>
                      </a:solidFill>
                      <a:prstDash val="solid"/>
                      <a:round/>
                      <a:headEnd type="none" w="med" len="med"/>
                      <a:tailEnd type="none" w="med" len="med"/>
                    </a:lnL>
                  </a:tcPr>
                </a:tc>
                <a:tc>
                  <a:txBody>
                    <a:bodyPr/>
                    <a:lstStyle/>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・「うっかり事故防止キャンペーン」の実施</a:t>
                      </a:r>
                      <a:endPar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31</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日＞</a:t>
                      </a:r>
                    </a:p>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・貨物事故防止意識強化旬間＜組合共催＞</a:t>
                      </a:r>
                    </a:p>
                  </a:txBody>
                  <a:tcPr/>
                </a:tc>
                <a:extLst>
                  <a:ext uri="{0D108BD9-81ED-4DB2-BD59-A6C34878D82A}">
                    <a16:rowId xmlns:a16="http://schemas.microsoft.com/office/drawing/2014/main" val="2225120331"/>
                  </a:ext>
                </a:extLst>
              </a:tr>
              <a:tr h="534152">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R w="28575" cap="flat" cmpd="sng" algn="ctr">
                      <a:solidFill>
                        <a:schemeClr val="tx1"/>
                      </a:solidFill>
                      <a:prstDash val="solid"/>
                      <a:round/>
                      <a:headEnd type="none" w="med" len="med"/>
                      <a:tailEnd type="none" w="med" len="med"/>
                    </a:lnR>
                  </a:tcP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lnL w="28575" cap="flat" cmpd="sng" algn="ctr">
                      <a:solidFill>
                        <a:schemeClr val="tx1"/>
                      </a:solidFill>
                      <a:prstDash val="solid"/>
                      <a:round/>
                      <a:headEnd type="none" w="med" len="med"/>
                      <a:tailEnd type="none" w="med" len="med"/>
                    </a:lnL>
                  </a:tcPr>
                </a:tc>
                <a:tc>
                  <a:txBody>
                    <a:bodyPr/>
                    <a:lstStyle/>
                    <a:p>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・秋の全国交通安全運動の実施＜</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21</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日＞</a:t>
                      </a:r>
                    </a:p>
                    <a:p>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35</a:t>
                      </a:r>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回全国フォークリフト運転競技大会</a:t>
                      </a:r>
                    </a:p>
                  </a:txBody>
                  <a:tcPr/>
                </a:tc>
                <a:extLst>
                  <a:ext uri="{0D108BD9-81ED-4DB2-BD59-A6C34878D82A}">
                    <a16:rowId xmlns:a16="http://schemas.microsoft.com/office/drawing/2014/main" val="3120626149"/>
                  </a:ext>
                </a:extLst>
              </a:tr>
              <a:tr h="803829">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tc>
                <a:tc>
                  <a:txBody>
                    <a:bodyPr/>
                    <a:lstStyle/>
                    <a:p>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・春の全国交通安全運動の実施</a:t>
                      </a: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・協力会社への安全指導</a:t>
                      </a:r>
                    </a:p>
                  </a:txBody>
                  <a:tcPr>
                    <a:lnR w="28575" cap="flat" cmpd="sng" algn="ctr">
                      <a:solidFill>
                        <a:schemeClr val="tx1"/>
                      </a:solidFill>
                      <a:prstDash val="solid"/>
                      <a:round/>
                      <a:headEnd type="none" w="med" len="med"/>
                      <a:tailEnd type="none" w="med" len="med"/>
                    </a:lnR>
                  </a:tcP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lnL w="28575" cap="flat" cmpd="sng" algn="ctr">
                      <a:solidFill>
                        <a:schemeClr val="tx1"/>
                      </a:solidFill>
                      <a:prstDash val="solid"/>
                      <a:round/>
                      <a:headEnd type="none" w="med" len="med"/>
                      <a:tailEnd type="none" w="med" len="med"/>
                    </a:lnL>
                  </a:tcPr>
                </a:tc>
                <a:tc>
                  <a:txBody>
                    <a:bodyPr/>
                    <a:lstStyle/>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・労働災害防止強調週間＜組合共催＞</a:t>
                      </a:r>
                    </a:p>
                    <a:p>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52</a:t>
                      </a:r>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回全国トラックドライバー・コンテスト</a:t>
                      </a:r>
                    </a:p>
                    <a:p>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・鴻池グループトラックドイバーコンテスト、</a:t>
                      </a:r>
                      <a:endParaRPr kumimoji="1"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フォークリフト運転競技大会</a:t>
                      </a:r>
                    </a:p>
                  </a:txBody>
                  <a:tcPr/>
                </a:tc>
                <a:extLst>
                  <a:ext uri="{0D108BD9-81ED-4DB2-BD59-A6C34878D82A}">
                    <a16:rowId xmlns:a16="http://schemas.microsoft.com/office/drawing/2014/main" val="672992408"/>
                  </a:ext>
                </a:extLst>
              </a:tr>
              <a:tr h="450144">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tc>
                <a:tc>
                  <a:txBody>
                    <a:bodyPr/>
                    <a:lstStyle/>
                    <a:p>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・フォークリフト運転業務従事者ブラッシュアップ研修</a:t>
                      </a: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・協力会社への安全指導</a:t>
                      </a:r>
                    </a:p>
                  </a:txBody>
                  <a:tcPr>
                    <a:lnR w="28575" cap="flat" cmpd="sng" algn="ctr">
                      <a:solidFill>
                        <a:schemeClr val="tx1"/>
                      </a:solidFill>
                      <a:prstDash val="solid"/>
                      <a:round/>
                      <a:headEnd type="none" w="med" len="med"/>
                      <a:tailEnd type="none" w="med" len="med"/>
                    </a:lnR>
                  </a:tcP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lnL w="28575" cap="flat" cmpd="sng" algn="ctr">
                      <a:solidFill>
                        <a:schemeClr val="tx1"/>
                      </a:solidFill>
                      <a:prstDash val="solid"/>
                      <a:round/>
                      <a:headEnd type="none" w="med" len="med"/>
                      <a:tailEnd type="none" w="med" len="med"/>
                    </a:lnL>
                  </a:tcPr>
                </a:tc>
                <a:tc>
                  <a:txBody>
                    <a:bodyPr/>
                    <a:lstStyle/>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日間無事故チャレンジ運動＜</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日＞</a:t>
                      </a:r>
                    </a:p>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248876378"/>
                  </a:ext>
                </a:extLst>
              </a:tr>
              <a:tr h="626987">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tc>
                <a:tc>
                  <a:txBody>
                    <a:bodyPr/>
                    <a:lstStyle/>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労働災害防止強調週間＜組合共催＞</a:t>
                      </a:r>
                    </a:p>
                    <a:p>
                      <a:r>
                        <a:rPr kumimoji="1"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・「積卸作業指揮者」の研修</a:t>
                      </a:r>
                    </a:p>
                    <a:p>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・モービルアイ</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衝突防止補助システム</a:t>
                      </a:r>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の設置</a:t>
                      </a:r>
                    </a:p>
                  </a:txBody>
                  <a:tcPr>
                    <a:lnR w="28575" cap="flat" cmpd="sng" algn="ctr">
                      <a:solidFill>
                        <a:schemeClr val="tx1"/>
                      </a:solidFill>
                      <a:prstDash val="solid"/>
                      <a:round/>
                      <a:headEnd type="none" w="med" len="med"/>
                      <a:tailEnd type="none" w="med" len="med"/>
                    </a:lnR>
                  </a:tcPr>
                </a:tc>
                <a:tc>
                  <a:txBody>
                    <a:bodyPr/>
                    <a:lstStyle/>
                    <a:p>
                      <a:r>
                        <a:rPr kumimoji="1" lang="en-US" altLang="ja-JP" sz="1100" dirty="0">
                          <a:latin typeface="メイリオ" panose="020B0604030504040204" pitchFamily="50" charset="-128"/>
                          <a:ea typeface="メイリオ" panose="020B0604030504040204" pitchFamily="50" charset="-128"/>
                          <a:cs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月</a:t>
                      </a:r>
                    </a:p>
                  </a:txBody>
                  <a:tcPr anchor="ctr" anchorCtr="1">
                    <a:lnL w="28575" cap="flat" cmpd="sng" algn="ctr">
                      <a:solidFill>
                        <a:schemeClr val="tx1"/>
                      </a:solidFill>
                      <a:prstDash val="solid"/>
                      <a:round/>
                      <a:headEnd type="none" w="med" len="med"/>
                      <a:tailEnd type="none" w="med" len="med"/>
                    </a:lnL>
                  </a:tcPr>
                </a:tc>
                <a:tc>
                  <a:txBody>
                    <a:bodyPr/>
                    <a:lstStyle/>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日間無事故チャレンジ運動＜</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11</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日～</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日＞</a:t>
                      </a:r>
                    </a:p>
                    <a:p>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・「年末の輸送等に関する安全総点検」の実施</a:t>
                      </a:r>
                    </a:p>
                    <a:p>
                      <a:r>
                        <a:rPr kumimoji="1" lang="ja-JP" altLang="en-US" sz="1100" b="1" dirty="0">
                          <a:solidFill>
                            <a:srgbClr val="2832F4"/>
                          </a:solidFill>
                          <a:latin typeface="メイリオ" panose="020B0604030504040204" pitchFamily="50" charset="-128"/>
                          <a:ea typeface="メイリオ" panose="020B0604030504040204" pitchFamily="50" charset="-128"/>
                          <a:cs typeface="メイリオ" panose="020B0604030504040204" pitchFamily="50" charset="-128"/>
                        </a:rPr>
                        <a:t>・年末年始交通事故防止キャンペーン＜組合共催＞</a:t>
                      </a:r>
                    </a:p>
                  </a:txBody>
                  <a:tcPr/>
                </a:tc>
                <a:extLst>
                  <a:ext uri="{0D108BD9-81ED-4DB2-BD59-A6C34878D82A}">
                    <a16:rowId xmlns:a16="http://schemas.microsoft.com/office/drawing/2014/main" val="2522697744"/>
                  </a:ext>
                </a:extLst>
              </a:tr>
            </a:tbl>
          </a:graphicData>
        </a:graphic>
      </p:graphicFrame>
      <p:sp>
        <p:nvSpPr>
          <p:cNvPr id="6" name="正方形/長方形 5">
            <a:extLst>
              <a:ext uri="{FF2B5EF4-FFF2-40B4-BE49-F238E27FC236}">
                <a16:creationId xmlns:a16="http://schemas.microsoft.com/office/drawing/2014/main" id="{63C8C132-5E0D-4B56-97FE-55F43AE1B1EF}"/>
              </a:ext>
            </a:extLst>
          </p:cNvPr>
          <p:cNvSpPr/>
          <p:nvPr/>
        </p:nvSpPr>
        <p:spPr bwMode="auto">
          <a:xfrm>
            <a:off x="740532" y="908720"/>
            <a:ext cx="8532948" cy="1512168"/>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1 . </a:t>
            </a:r>
            <a:r>
              <a:rPr lang="ja-JP" altLang="en-US" sz="1400" dirty="0">
                <a:latin typeface="メイリオ" panose="020B0604030504040204" pitchFamily="50" charset="-128"/>
                <a:ea typeface="メイリオ" panose="020B0604030504040204" pitchFamily="50" charset="-128"/>
              </a:rPr>
              <a:t>人・二輪車発見時の一旦停止及び減速走行と発進時、交差点通過時、右左折時の呼称確認の実施</a:t>
            </a:r>
          </a:p>
          <a:p>
            <a:pPr fontAlgn="auto">
              <a:spcBef>
                <a:spcPts val="0"/>
              </a:spcBef>
              <a:spcAft>
                <a:spcPts val="0"/>
              </a:spcAft>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2 . </a:t>
            </a:r>
            <a:r>
              <a:rPr lang="ja-JP" altLang="en-US" sz="1400" dirty="0">
                <a:latin typeface="メイリオ" panose="020B0604030504040204" pitchFamily="50" charset="-128"/>
                <a:ea typeface="メイリオ" panose="020B0604030504040204" pitchFamily="50" charset="-128"/>
              </a:rPr>
              <a:t>構内</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納品先・集荷先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のリスクアセスメントと事故の撲滅＜事業所独自のルール決め＞</a:t>
            </a:r>
          </a:p>
          <a:p>
            <a:pPr fontAlgn="auto">
              <a:spcBef>
                <a:spcPts val="0"/>
              </a:spcBef>
              <a:spcAft>
                <a:spcPts val="0"/>
              </a:spcAft>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3 . </a:t>
            </a:r>
            <a:r>
              <a:rPr lang="ja-JP" altLang="en-US" sz="1400" dirty="0">
                <a:latin typeface="メイリオ" panose="020B0604030504040204" pitchFamily="50" charset="-128"/>
                <a:ea typeface="メイリオ" panose="020B0604030504040204" pitchFamily="50" charset="-128"/>
              </a:rPr>
              <a:t>新規採用ドライバーのフォローアップ教育</a:t>
            </a:r>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ヶ月・</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ヶ月・</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ヶ月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の実施</a:t>
            </a:r>
          </a:p>
          <a:p>
            <a:pPr fontAlgn="auto">
              <a:spcBef>
                <a:spcPts val="0"/>
              </a:spcBef>
              <a:spcAft>
                <a:spcPts val="0"/>
              </a:spcAft>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4 . </a:t>
            </a:r>
            <a:r>
              <a:rPr lang="ja-JP" altLang="en-US" sz="1400" dirty="0">
                <a:latin typeface="メイリオ" panose="020B0604030504040204" pitchFamily="50" charset="-128"/>
                <a:ea typeface="メイリオ" panose="020B0604030504040204" pitchFamily="50" charset="-128"/>
              </a:rPr>
              <a:t>「運転者に対して行う指導及び監督の指針」</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国交省</a:t>
            </a:r>
            <a:r>
              <a:rPr lang="en-US" altLang="ja-JP" sz="1400" dirty="0">
                <a:latin typeface="メイリオ" panose="020B0604030504040204" pitchFamily="50" charset="-128"/>
                <a:ea typeface="メイリオ" panose="020B0604030504040204" pitchFamily="50" charset="-128"/>
              </a:rPr>
              <a:t>1366</a:t>
            </a:r>
            <a:r>
              <a:rPr lang="ja-JP" altLang="en-US" sz="1400" dirty="0">
                <a:latin typeface="メイリオ" panose="020B0604030504040204" pitchFamily="50" charset="-128"/>
                <a:ea typeface="メイリオ" panose="020B0604030504040204" pitchFamily="50" charset="-128"/>
              </a:rPr>
              <a:t>告示</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に基づく年間計画の実施と徹底</a:t>
            </a:r>
          </a:p>
          <a:p>
            <a:pPr fontAlgn="auto">
              <a:spcBef>
                <a:spcPts val="0"/>
              </a:spcBef>
              <a:spcAft>
                <a:spcPts val="0"/>
              </a:spcAft>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5 . </a:t>
            </a:r>
            <a:r>
              <a:rPr lang="ja-JP" altLang="en-US" sz="1400" dirty="0">
                <a:latin typeface="メイリオ" panose="020B0604030504040204" pitchFamily="50" charset="-128"/>
                <a:ea typeface="メイリオ" panose="020B0604030504040204" pitchFamily="50" charset="-128"/>
              </a:rPr>
              <a:t>協力会社の管理と指導</a:t>
            </a:r>
          </a:p>
          <a:p>
            <a:pPr fontAlgn="auto">
              <a:spcBef>
                <a:spcPts val="0"/>
              </a:spcBef>
              <a:spcAft>
                <a:spcPts val="0"/>
              </a:spcAft>
            </a:pP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6 . </a:t>
            </a:r>
            <a:r>
              <a:rPr lang="ja-JP" altLang="en-US" sz="1400" dirty="0">
                <a:latin typeface="メイリオ" panose="020B0604030504040204" pitchFamily="50" charset="-128"/>
                <a:ea typeface="メイリオ" panose="020B0604030504040204" pitchFamily="50" charset="-128"/>
              </a:rPr>
              <a:t>モービルアイ</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衝突防止補助システム</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の追加導入による自動車事故の未然防止</a:t>
            </a:r>
          </a:p>
        </p:txBody>
      </p:sp>
    </p:spTree>
    <p:extLst>
      <p:ext uri="{BB962C8B-B14F-4D97-AF65-F5344CB8AC3E}">
        <p14:creationId xmlns:p14="http://schemas.microsoft.com/office/powerpoint/2010/main" val="284657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F4E57-B388-4179-94E3-9B8D9EBAE1A2}"/>
              </a:ext>
            </a:extLst>
          </p:cNvPr>
          <p:cNvSpPr>
            <a:spLocks noGrp="1"/>
          </p:cNvSpPr>
          <p:nvPr>
            <p:ph type="title"/>
          </p:nvPr>
        </p:nvSpPr>
        <p:spPr/>
        <p:txBody>
          <a:bodyPr/>
          <a:lstStyle/>
          <a:p>
            <a:r>
              <a:rPr lang="ja-JP" altLang="en-US" sz="2400" dirty="0"/>
              <a:t>６．</a:t>
            </a:r>
            <a:r>
              <a:rPr kumimoji="1" lang="ja-JP" altLang="en-US" sz="2400" dirty="0"/>
              <a:t>各種教育の実施</a:t>
            </a:r>
          </a:p>
        </p:txBody>
      </p:sp>
      <p:sp>
        <p:nvSpPr>
          <p:cNvPr id="4" name="スライド番号プレースホルダー 3">
            <a:extLst>
              <a:ext uri="{FF2B5EF4-FFF2-40B4-BE49-F238E27FC236}">
                <a16:creationId xmlns:a16="http://schemas.microsoft.com/office/drawing/2014/main" id="{AAC41FCE-1DB5-48A9-B894-2210B45695A4}"/>
              </a:ext>
            </a:extLst>
          </p:cNvPr>
          <p:cNvSpPr>
            <a:spLocks noGrp="1"/>
          </p:cNvSpPr>
          <p:nvPr>
            <p:ph type="sldNum" sz="quarter" idx="10"/>
          </p:nvPr>
        </p:nvSpPr>
        <p:spPr/>
        <p:txBody>
          <a:bodyPr/>
          <a:lstStyle/>
          <a:p>
            <a:pPr>
              <a:defRPr/>
            </a:pPr>
            <a:fld id="{8A1F1790-1EDE-466F-8577-A6CAD24D3867}" type="slidenum">
              <a:rPr lang="ja-JP" altLang="en-US" smtClean="0"/>
              <a:pPr>
                <a:defRPr/>
              </a:pPr>
              <a:t>6</a:t>
            </a:fld>
            <a:endParaRPr lang="en-US" altLang="ja-JP"/>
          </a:p>
        </p:txBody>
      </p:sp>
      <p:graphicFrame>
        <p:nvGraphicFramePr>
          <p:cNvPr id="5" name="表 4">
            <a:extLst>
              <a:ext uri="{FF2B5EF4-FFF2-40B4-BE49-F238E27FC236}">
                <a16:creationId xmlns:a16="http://schemas.microsoft.com/office/drawing/2014/main" id="{F1D75093-4E54-42CF-9BB1-306829FF1FFB}"/>
              </a:ext>
            </a:extLst>
          </p:cNvPr>
          <p:cNvGraphicFramePr>
            <a:graphicFrameLocks noGrp="1"/>
          </p:cNvGraphicFramePr>
          <p:nvPr>
            <p:extLst>
              <p:ext uri="{D42A27DB-BD31-4B8C-83A1-F6EECF244321}">
                <p14:modId xmlns:p14="http://schemas.microsoft.com/office/powerpoint/2010/main" val="2849603500"/>
              </p:ext>
            </p:extLst>
          </p:nvPr>
        </p:nvGraphicFramePr>
        <p:xfrm>
          <a:off x="756669" y="1179639"/>
          <a:ext cx="8699376" cy="5291961"/>
        </p:xfrm>
        <a:graphic>
          <a:graphicData uri="http://schemas.openxmlformats.org/drawingml/2006/table">
            <a:tbl>
              <a:tblPr firstRow="1" bandRow="1">
                <a:tableStyleId>{5940675A-B579-460E-94D1-54222C63F5DA}</a:tableStyleId>
              </a:tblPr>
              <a:tblGrid>
                <a:gridCol w="2899792">
                  <a:extLst>
                    <a:ext uri="{9D8B030D-6E8A-4147-A177-3AD203B41FA5}">
                      <a16:colId xmlns:a16="http://schemas.microsoft.com/office/drawing/2014/main" val="20000"/>
                    </a:ext>
                  </a:extLst>
                </a:gridCol>
                <a:gridCol w="2899792">
                  <a:extLst>
                    <a:ext uri="{9D8B030D-6E8A-4147-A177-3AD203B41FA5}">
                      <a16:colId xmlns:a16="http://schemas.microsoft.com/office/drawing/2014/main" val="1311251914"/>
                    </a:ext>
                  </a:extLst>
                </a:gridCol>
                <a:gridCol w="2899792">
                  <a:extLst>
                    <a:ext uri="{9D8B030D-6E8A-4147-A177-3AD203B41FA5}">
                      <a16:colId xmlns:a16="http://schemas.microsoft.com/office/drawing/2014/main" val="1559643355"/>
                    </a:ext>
                  </a:extLst>
                </a:gridCol>
              </a:tblGrid>
              <a:tr h="521169">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管理職</a:t>
                      </a:r>
                    </a:p>
                  </a:txBody>
                  <a:tcPr anchor="ctr" anchorCtr="1">
                    <a:solidFill>
                      <a:srgbClr val="00B050"/>
                    </a:solidFill>
                  </a:tcPr>
                </a:tc>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作業職</a:t>
                      </a:r>
                    </a:p>
                  </a:txBody>
                  <a:tcPr anchor="ctr" anchorCtr="1">
                    <a:solidFill>
                      <a:srgbClr val="FF0000"/>
                    </a:solidFill>
                  </a:tcPr>
                </a:tc>
                <a:tc>
                  <a:txBody>
                    <a:bodyP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運転職</a:t>
                      </a:r>
                    </a:p>
                  </a:txBody>
                  <a:tcPr anchor="ctr" anchorCtr="1">
                    <a:solidFill>
                      <a:srgbClr val="080FA0"/>
                    </a:solidFill>
                  </a:tcPr>
                </a:tc>
                <a:extLst>
                  <a:ext uri="{0D108BD9-81ED-4DB2-BD59-A6C34878D82A}">
                    <a16:rowId xmlns:a16="http://schemas.microsoft.com/office/drawing/2014/main" val="10000"/>
                  </a:ext>
                </a:extLst>
              </a:tr>
              <a:tr h="4770792">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・職長教育</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・積卸作業指揮者講習</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・はい作業主任者講習</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・運行管理者講習</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・整備管理者講習</a:t>
                      </a:r>
                    </a:p>
                  </a:txBody>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・フォークリフト運転</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業務従事者安全衛生</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教育</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・はい作業主任者講習</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・積卸作業指揮者講習</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・車両系荷役運搬機械</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等作業指揮者講習</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・フォークリフト運転</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競技大会研修</a:t>
                      </a:r>
                    </a:p>
                  </a:txBody>
                  <a:tcPr/>
                </a:tc>
                <a:tc>
                  <a:txBody>
                    <a:bodyPr/>
                    <a:lstStyle/>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・入社時教育</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・初任運転者教育</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・適性診断</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（初任</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一般</a:t>
                      </a:r>
                      <a:r>
                        <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適齢）</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・添乗指導</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・事故惹起者教育</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・事故再発防止検討会</a:t>
                      </a: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・ドライバーコンテス</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2000" dirty="0">
                          <a:latin typeface="メイリオ" panose="020B0604030504040204" pitchFamily="50" charset="-128"/>
                          <a:ea typeface="メイリオ" panose="020B0604030504040204" pitchFamily="50" charset="-128"/>
                          <a:cs typeface="メイリオ" panose="020B0604030504040204" pitchFamily="50" charset="-128"/>
                        </a:rPr>
                        <a:t>　ト研修</a:t>
                      </a:r>
                      <a:endParaRPr kumimoji="1"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txBody>
                  <a:tcPr/>
                </a:tc>
                <a:extLst>
                  <a:ext uri="{0D108BD9-81ED-4DB2-BD59-A6C34878D82A}">
                    <a16:rowId xmlns:a16="http://schemas.microsoft.com/office/drawing/2014/main" val="1365247097"/>
                  </a:ext>
                </a:extLst>
              </a:tr>
            </a:tbl>
          </a:graphicData>
        </a:graphic>
      </p:graphicFrame>
      <p:pic>
        <p:nvPicPr>
          <p:cNvPr id="6" name="図 5">
            <a:extLst>
              <a:ext uri="{FF2B5EF4-FFF2-40B4-BE49-F238E27FC236}">
                <a16:creationId xmlns:a16="http://schemas.microsoft.com/office/drawing/2014/main" id="{46151F76-5E58-453F-95A4-D7F24BD45A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568" y="4653136"/>
            <a:ext cx="2304257" cy="1728193"/>
          </a:xfrm>
          <a:prstGeom prst="rect">
            <a:avLst/>
          </a:prstGeom>
        </p:spPr>
      </p:pic>
      <p:pic>
        <p:nvPicPr>
          <p:cNvPr id="7" name="図 6">
            <a:extLst>
              <a:ext uri="{FF2B5EF4-FFF2-40B4-BE49-F238E27FC236}">
                <a16:creationId xmlns:a16="http://schemas.microsoft.com/office/drawing/2014/main" id="{52BB4BA8-3E60-4B38-8B2B-17066E8D3F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903" y="4647642"/>
            <a:ext cx="2318907" cy="1739180"/>
          </a:xfrm>
          <a:prstGeom prst="rect">
            <a:avLst/>
          </a:prstGeom>
        </p:spPr>
      </p:pic>
      <p:pic>
        <p:nvPicPr>
          <p:cNvPr id="9" name="図 8">
            <a:extLst>
              <a:ext uri="{FF2B5EF4-FFF2-40B4-BE49-F238E27FC236}">
                <a16:creationId xmlns:a16="http://schemas.microsoft.com/office/drawing/2014/main" id="{CFE487B5-77C0-4198-8316-715233DC616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3888" y="4662910"/>
            <a:ext cx="2339752" cy="1754814"/>
          </a:xfrm>
          <a:prstGeom prst="rect">
            <a:avLst/>
          </a:prstGeom>
        </p:spPr>
      </p:pic>
    </p:spTree>
    <p:extLst>
      <p:ext uri="{BB962C8B-B14F-4D97-AF65-F5344CB8AC3E}">
        <p14:creationId xmlns:p14="http://schemas.microsoft.com/office/powerpoint/2010/main" val="146072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E8A974-2807-45B0-B471-05477EA6AF89}"/>
              </a:ext>
            </a:extLst>
          </p:cNvPr>
          <p:cNvSpPr>
            <a:spLocks noGrp="1"/>
          </p:cNvSpPr>
          <p:nvPr>
            <p:ph type="title"/>
          </p:nvPr>
        </p:nvSpPr>
        <p:spPr/>
        <p:txBody>
          <a:bodyPr/>
          <a:lstStyle/>
          <a:p>
            <a:r>
              <a:rPr kumimoji="1" lang="ja-JP" altLang="en-US" sz="2400" dirty="0"/>
              <a:t>７．積卸作業指揮者講習の実施</a:t>
            </a:r>
          </a:p>
        </p:txBody>
      </p:sp>
      <p:sp>
        <p:nvSpPr>
          <p:cNvPr id="4" name="スライド番号プレースホルダー 3">
            <a:extLst>
              <a:ext uri="{FF2B5EF4-FFF2-40B4-BE49-F238E27FC236}">
                <a16:creationId xmlns:a16="http://schemas.microsoft.com/office/drawing/2014/main" id="{E83AA886-A763-4C17-A619-056DFA254501}"/>
              </a:ext>
            </a:extLst>
          </p:cNvPr>
          <p:cNvSpPr>
            <a:spLocks noGrp="1"/>
          </p:cNvSpPr>
          <p:nvPr>
            <p:ph type="sldNum" sz="quarter" idx="10"/>
          </p:nvPr>
        </p:nvSpPr>
        <p:spPr/>
        <p:txBody>
          <a:bodyPr/>
          <a:lstStyle/>
          <a:p>
            <a:pPr>
              <a:defRPr/>
            </a:pPr>
            <a:fld id="{8A1F1790-1EDE-466F-8577-A6CAD24D3867}" type="slidenum">
              <a:rPr lang="ja-JP" altLang="en-US" smtClean="0"/>
              <a:pPr>
                <a:defRPr/>
              </a:pPr>
              <a:t>7</a:t>
            </a:fld>
            <a:endParaRPr lang="en-US" altLang="ja-JP"/>
          </a:p>
        </p:txBody>
      </p:sp>
      <p:graphicFrame>
        <p:nvGraphicFramePr>
          <p:cNvPr id="8" name="表 7">
            <a:extLst>
              <a:ext uri="{FF2B5EF4-FFF2-40B4-BE49-F238E27FC236}">
                <a16:creationId xmlns:a16="http://schemas.microsoft.com/office/drawing/2014/main" id="{289CF4B1-D472-4EA0-A059-9ED84D3CF0C5}"/>
              </a:ext>
            </a:extLst>
          </p:cNvPr>
          <p:cNvGraphicFramePr>
            <a:graphicFrameLocks noGrp="1"/>
          </p:cNvGraphicFramePr>
          <p:nvPr>
            <p:extLst>
              <p:ext uri="{D42A27DB-BD31-4B8C-83A1-F6EECF244321}">
                <p14:modId xmlns:p14="http://schemas.microsoft.com/office/powerpoint/2010/main" val="3932340327"/>
              </p:ext>
            </p:extLst>
          </p:nvPr>
        </p:nvGraphicFramePr>
        <p:xfrm>
          <a:off x="5914911" y="1567297"/>
          <a:ext cx="3366374" cy="3517887"/>
        </p:xfrm>
        <a:graphic>
          <a:graphicData uri="http://schemas.openxmlformats.org/drawingml/2006/table">
            <a:tbl>
              <a:tblPr firstRow="1" bandRow="1">
                <a:tableStyleId>{5940675A-B579-460E-94D1-54222C63F5DA}</a:tableStyleId>
              </a:tblPr>
              <a:tblGrid>
                <a:gridCol w="864298">
                  <a:extLst>
                    <a:ext uri="{9D8B030D-6E8A-4147-A177-3AD203B41FA5}">
                      <a16:colId xmlns:a16="http://schemas.microsoft.com/office/drawing/2014/main" val="20000"/>
                    </a:ext>
                  </a:extLst>
                </a:gridCol>
                <a:gridCol w="873740">
                  <a:extLst>
                    <a:ext uri="{9D8B030D-6E8A-4147-A177-3AD203B41FA5}">
                      <a16:colId xmlns:a16="http://schemas.microsoft.com/office/drawing/2014/main" val="3719024711"/>
                    </a:ext>
                  </a:extLst>
                </a:gridCol>
                <a:gridCol w="1628336">
                  <a:extLst>
                    <a:ext uri="{9D8B030D-6E8A-4147-A177-3AD203B41FA5}">
                      <a16:colId xmlns:a16="http://schemas.microsoft.com/office/drawing/2014/main" val="1246922696"/>
                    </a:ext>
                  </a:extLst>
                </a:gridCol>
              </a:tblGrid>
              <a:tr h="481553">
                <a:tc>
                  <a:txBody>
                    <a:bodyP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p>
                  </a:txBody>
                  <a:tcPr anchor="ctr">
                    <a:lnB w="28575"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受講者</a:t>
                      </a:r>
                    </a:p>
                  </a:txBody>
                  <a:tcPr anchor="ctr">
                    <a:lnB w="28575"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講　師</a:t>
                      </a:r>
                    </a:p>
                  </a:txBody>
                  <a:tcPr anchor="ctr" anchorCtr="1">
                    <a:lnB w="28575"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518307">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2017</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T w="28575" cap="flat" cmpd="sng" algn="ctr">
                      <a:solidFill>
                        <a:schemeClr val="tx1"/>
                      </a:solidFill>
                      <a:prstDash val="solid"/>
                      <a:round/>
                      <a:headEnd type="none" w="med" len="med"/>
                      <a:tailEnd type="none" w="med" len="med"/>
                    </a:lnT>
                  </a:tcPr>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T w="28575" cap="flat" cmpd="sng" algn="ctr">
                      <a:solidFill>
                        <a:schemeClr val="tx1"/>
                      </a:solidFill>
                      <a:prstDash val="solid"/>
                      <a:round/>
                      <a:headEnd type="none" w="med" len="med"/>
                      <a:tailEnd type="none" w="med" len="med"/>
                    </a:lnT>
                  </a:tcPr>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鴻池運輸</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安全品質研修ｾﾝﾀｰ</a:t>
                      </a: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7877912"/>
                  </a:ext>
                </a:extLst>
              </a:tr>
              <a:tr h="518307">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2018</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15</a:t>
                      </a:r>
                    </a:p>
                  </a:txBody>
                  <a:tcPr anchor="ctr" anchorCtr="1"/>
                </a:tc>
                <a:tc>
                  <a:txBody>
                    <a:bodyPr/>
                    <a:lstStyle/>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安全品質部</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福田、八浪</a:t>
                      </a:r>
                    </a:p>
                  </a:txBody>
                  <a:tcPr anchor="ctr"/>
                </a:tc>
                <a:extLst>
                  <a:ext uri="{0D108BD9-81ED-4DB2-BD59-A6C34878D82A}">
                    <a16:rowId xmlns:a16="http://schemas.microsoft.com/office/drawing/2014/main" val="2225120331"/>
                  </a:ext>
                </a:extLst>
              </a:tr>
              <a:tr h="481553">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2019</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0</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pPr algn="l"/>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3120626149"/>
                  </a:ext>
                </a:extLst>
              </a:tr>
              <a:tr h="518307">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2020</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pPr algn="l"/>
                      <a:r>
                        <a:rPr kumimoji="1" lang="zh-TW" altLang="en-US" sz="1200" dirty="0">
                          <a:latin typeface="メイリオ" panose="020B0604030504040204" pitchFamily="50" charset="-128"/>
                          <a:ea typeface="メイリオ" panose="020B0604030504040204" pitchFamily="50" charset="-128"/>
                          <a:cs typeface="メイリオ" panose="020B0604030504040204" pitchFamily="50" charset="-128"/>
                        </a:rPr>
                        <a:t>安全品質部</a:t>
                      </a:r>
                    </a:p>
                    <a:p>
                      <a:pPr algn="l"/>
                      <a:r>
                        <a:rPr kumimoji="1" lang="zh-TW" altLang="en-US" sz="1200" dirty="0">
                          <a:latin typeface="メイリオ" panose="020B0604030504040204" pitchFamily="50" charset="-128"/>
                          <a:ea typeface="メイリオ" panose="020B0604030504040204" pitchFamily="50" charset="-128"/>
                          <a:cs typeface="メイリオ" panose="020B0604030504040204" pitchFamily="50" charset="-128"/>
                        </a:rPr>
                        <a:t>福田、八浪</a:t>
                      </a:r>
                    </a:p>
                  </a:txBody>
                  <a:tcPr anchor="ctr"/>
                </a:tc>
                <a:extLst>
                  <a:ext uri="{0D108BD9-81ED-4DB2-BD59-A6C34878D82A}">
                    <a16:rowId xmlns:a16="http://schemas.microsoft.com/office/drawing/2014/main" val="672992408"/>
                  </a:ext>
                </a:extLst>
              </a:tr>
              <a:tr h="518307">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2021</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B w="28575" cap="flat" cmpd="sng" algn="ctr">
                      <a:solidFill>
                        <a:schemeClr val="tx1"/>
                      </a:solidFill>
                      <a:prstDash val="solid"/>
                      <a:round/>
                      <a:headEnd type="none" w="med" len="med"/>
                      <a:tailEnd type="none" w="med" len="med"/>
                    </a:lnB>
                  </a:tcPr>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3</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B w="28575" cap="flat" cmpd="sng" algn="ctr">
                      <a:solidFill>
                        <a:schemeClr val="tx1"/>
                      </a:solidFill>
                      <a:prstDash val="solid"/>
                      <a:round/>
                      <a:headEnd type="none" w="med" len="med"/>
                      <a:tailEnd type="none" w="med" len="med"/>
                    </a:lnB>
                  </a:tcPr>
                </a:tc>
                <a:tc>
                  <a:txBody>
                    <a:bodyPr/>
                    <a:lstStyle/>
                    <a:p>
                      <a:pPr algn="l"/>
                      <a:r>
                        <a:rPr kumimoji="1" lang="zh-TW" altLang="en-US" sz="1200" dirty="0">
                          <a:latin typeface="メイリオ" panose="020B0604030504040204" pitchFamily="50" charset="-128"/>
                          <a:ea typeface="メイリオ" panose="020B0604030504040204" pitchFamily="50" charset="-128"/>
                          <a:cs typeface="メイリオ" panose="020B0604030504040204" pitchFamily="50" charset="-128"/>
                        </a:rPr>
                        <a:t>安全品質部</a:t>
                      </a:r>
                    </a:p>
                    <a:p>
                      <a:pPr algn="l"/>
                      <a:r>
                        <a:rPr kumimoji="1" lang="zh-TW" altLang="en-US" sz="1200" dirty="0">
                          <a:latin typeface="メイリオ" panose="020B0604030504040204" pitchFamily="50" charset="-128"/>
                          <a:ea typeface="メイリオ" panose="020B0604030504040204" pitchFamily="50" charset="-128"/>
                          <a:cs typeface="メイリオ" panose="020B0604030504040204" pitchFamily="50" charset="-128"/>
                        </a:rPr>
                        <a:t>福田、八浪</a:t>
                      </a: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76378"/>
                  </a:ext>
                </a:extLst>
              </a:tr>
              <a:tr h="481553">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計</a:t>
                      </a:r>
                    </a:p>
                  </a:txBody>
                  <a:tcPr anchor="ctr" anchorCtr="1">
                    <a:lnT w="28575" cap="flat" cmpd="sng" algn="ctr">
                      <a:solidFill>
                        <a:schemeClr val="tx1"/>
                      </a:solidFill>
                      <a:prstDash val="solid"/>
                      <a:round/>
                      <a:headEnd type="none" w="med" len="med"/>
                      <a:tailEnd type="none" w="med" len="med"/>
                    </a:lnT>
                  </a:tcPr>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52</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T w="28575" cap="flat" cmpd="sng" algn="ctr">
                      <a:solidFill>
                        <a:schemeClr val="tx1"/>
                      </a:solidFill>
                      <a:prstDash val="solid"/>
                      <a:round/>
                      <a:headEnd type="none" w="med" len="med"/>
                      <a:tailEnd type="none" w="med" len="med"/>
                    </a:lnT>
                  </a:tcPr>
                </a:tc>
                <a:tc>
                  <a:txBody>
                    <a:bodyPr/>
                    <a:lstStyle/>
                    <a:p>
                      <a:pPr algn="l"/>
                      <a:endPar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2697744"/>
                  </a:ext>
                </a:extLst>
              </a:tr>
            </a:tbl>
          </a:graphicData>
        </a:graphic>
      </p:graphicFrame>
      <p:sp>
        <p:nvSpPr>
          <p:cNvPr id="9" name="正方形/長方形 8">
            <a:extLst>
              <a:ext uri="{FF2B5EF4-FFF2-40B4-BE49-F238E27FC236}">
                <a16:creationId xmlns:a16="http://schemas.microsoft.com/office/drawing/2014/main" id="{5A01EB0E-DDBE-456A-81D2-80ED302B41D9}"/>
              </a:ext>
            </a:extLst>
          </p:cNvPr>
          <p:cNvSpPr/>
          <p:nvPr/>
        </p:nvSpPr>
        <p:spPr bwMode="auto">
          <a:xfrm>
            <a:off x="661144" y="1124744"/>
            <a:ext cx="4693362" cy="936104"/>
          </a:xfrm>
          <a:prstGeom prst="rect">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en-US" altLang="ja-JP" sz="2100" b="1" dirty="0">
                <a:solidFill>
                  <a:schemeClr val="bg1"/>
                </a:solidFill>
                <a:latin typeface="メイリオ" panose="020B0604030504040204" pitchFamily="50" charset="-128"/>
                <a:ea typeface="メイリオ" panose="020B0604030504040204" pitchFamily="50" charset="-128"/>
              </a:rPr>
              <a:t>2018</a:t>
            </a:r>
            <a:r>
              <a:rPr lang="ja-JP" altLang="en-US" sz="2100" b="1" dirty="0">
                <a:solidFill>
                  <a:schemeClr val="bg1"/>
                </a:solidFill>
                <a:latin typeface="メイリオ" panose="020B0604030504040204" pitchFamily="50" charset="-128"/>
                <a:ea typeface="メイリオ" panose="020B0604030504040204" pitchFamily="50" charset="-128"/>
              </a:rPr>
              <a:t>年</a:t>
            </a:r>
            <a:r>
              <a:rPr lang="en-US" altLang="ja-JP" sz="2100" b="1" dirty="0">
                <a:solidFill>
                  <a:schemeClr val="bg1"/>
                </a:solidFill>
                <a:latin typeface="メイリオ" panose="020B0604030504040204" pitchFamily="50" charset="-128"/>
                <a:ea typeface="メイリオ" panose="020B0604030504040204" pitchFamily="50" charset="-128"/>
              </a:rPr>
              <a:t>2</a:t>
            </a:r>
            <a:r>
              <a:rPr lang="ja-JP" altLang="en-US" sz="2100" b="1" dirty="0">
                <a:solidFill>
                  <a:schemeClr val="bg1"/>
                </a:solidFill>
                <a:latin typeface="メイリオ" panose="020B0604030504040204" pitchFamily="50" charset="-128"/>
                <a:ea typeface="メイリオ" panose="020B0604030504040204" pitchFamily="50" charset="-128"/>
              </a:rPr>
              <a:t>月、陸災防インストラクター講座を福田、八浪の</a:t>
            </a:r>
            <a:r>
              <a:rPr lang="en-US" altLang="ja-JP" sz="2100" b="1" dirty="0">
                <a:solidFill>
                  <a:schemeClr val="bg1"/>
                </a:solidFill>
                <a:latin typeface="メイリオ" panose="020B0604030504040204" pitchFamily="50" charset="-128"/>
                <a:ea typeface="メイリオ" panose="020B0604030504040204" pitchFamily="50" charset="-128"/>
              </a:rPr>
              <a:t>2</a:t>
            </a:r>
            <a:r>
              <a:rPr lang="ja-JP" altLang="en-US" sz="2100" b="1" dirty="0">
                <a:solidFill>
                  <a:schemeClr val="bg1"/>
                </a:solidFill>
                <a:latin typeface="メイリオ" panose="020B0604030504040204" pitchFamily="50" charset="-128"/>
                <a:ea typeface="メイリオ" panose="020B0604030504040204" pitchFamily="50" charset="-128"/>
              </a:rPr>
              <a:t>名が受講。</a:t>
            </a:r>
          </a:p>
        </p:txBody>
      </p:sp>
      <p:sp>
        <p:nvSpPr>
          <p:cNvPr id="10" name="正方形/長方形 9">
            <a:extLst>
              <a:ext uri="{FF2B5EF4-FFF2-40B4-BE49-F238E27FC236}">
                <a16:creationId xmlns:a16="http://schemas.microsoft.com/office/drawing/2014/main" id="{CD6B7F47-5A97-4AC2-90CF-3FEB4ACDB288}"/>
              </a:ext>
            </a:extLst>
          </p:cNvPr>
          <p:cNvSpPr/>
          <p:nvPr/>
        </p:nvSpPr>
        <p:spPr bwMode="auto">
          <a:xfrm>
            <a:off x="5794771" y="1035571"/>
            <a:ext cx="3366374" cy="57606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dirty="0">
                <a:latin typeface="メイリオ" panose="020B0604030504040204" pitchFamily="50" charset="-128"/>
                <a:ea typeface="メイリオ" panose="020B0604030504040204" pitchFamily="50" charset="-128"/>
              </a:rPr>
              <a:t>＜受講状況＞</a:t>
            </a:r>
          </a:p>
        </p:txBody>
      </p:sp>
      <p:pic>
        <p:nvPicPr>
          <p:cNvPr id="15" name="図 14">
            <a:extLst>
              <a:ext uri="{FF2B5EF4-FFF2-40B4-BE49-F238E27FC236}">
                <a16:creationId xmlns:a16="http://schemas.microsoft.com/office/drawing/2014/main" id="{C6593F0C-CB06-4EAE-95EA-C3C60B171B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2218" y="2962724"/>
            <a:ext cx="1970059" cy="1477544"/>
          </a:xfrm>
          <a:prstGeom prst="rect">
            <a:avLst/>
          </a:prstGeom>
        </p:spPr>
      </p:pic>
      <p:pic>
        <p:nvPicPr>
          <p:cNvPr id="18" name="図 17">
            <a:extLst>
              <a:ext uri="{FF2B5EF4-FFF2-40B4-BE49-F238E27FC236}">
                <a16:creationId xmlns:a16="http://schemas.microsoft.com/office/drawing/2014/main" id="{65E928A7-5AF8-4DF0-9CF5-59292BCD35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2219" y="4930014"/>
            <a:ext cx="1970058" cy="1477543"/>
          </a:xfrm>
          <a:prstGeom prst="rect">
            <a:avLst/>
          </a:prstGeom>
        </p:spPr>
      </p:pic>
      <p:pic>
        <p:nvPicPr>
          <p:cNvPr id="20" name="図 19">
            <a:extLst>
              <a:ext uri="{FF2B5EF4-FFF2-40B4-BE49-F238E27FC236}">
                <a16:creationId xmlns:a16="http://schemas.microsoft.com/office/drawing/2014/main" id="{74B9BE0F-44DB-4E0F-8490-069488CC45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615" y="4930015"/>
            <a:ext cx="1970059" cy="1477544"/>
          </a:xfrm>
          <a:prstGeom prst="rect">
            <a:avLst/>
          </a:prstGeom>
        </p:spPr>
      </p:pic>
      <p:pic>
        <p:nvPicPr>
          <p:cNvPr id="22" name="図 21">
            <a:extLst>
              <a:ext uri="{FF2B5EF4-FFF2-40B4-BE49-F238E27FC236}">
                <a16:creationId xmlns:a16="http://schemas.microsoft.com/office/drawing/2014/main" id="{18292E47-F563-426B-B10D-0B68BB92A8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009" y="2962723"/>
            <a:ext cx="2002083" cy="1501563"/>
          </a:xfrm>
          <a:prstGeom prst="rect">
            <a:avLst/>
          </a:prstGeom>
        </p:spPr>
      </p:pic>
      <p:sp>
        <p:nvSpPr>
          <p:cNvPr id="23" name="正方形/長方形 22">
            <a:extLst>
              <a:ext uri="{FF2B5EF4-FFF2-40B4-BE49-F238E27FC236}">
                <a16:creationId xmlns:a16="http://schemas.microsoft.com/office/drawing/2014/main" id="{7D549056-2B4F-47A1-8874-9E4A4A726370}"/>
              </a:ext>
            </a:extLst>
          </p:cNvPr>
          <p:cNvSpPr/>
          <p:nvPr/>
        </p:nvSpPr>
        <p:spPr bwMode="auto">
          <a:xfrm>
            <a:off x="691686" y="2153795"/>
            <a:ext cx="4693362" cy="57606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＜積卸作業指揮者講習を社内で実施＞</a:t>
            </a:r>
          </a:p>
        </p:txBody>
      </p:sp>
      <p:graphicFrame>
        <p:nvGraphicFramePr>
          <p:cNvPr id="16" name="表 15">
            <a:extLst>
              <a:ext uri="{FF2B5EF4-FFF2-40B4-BE49-F238E27FC236}">
                <a16:creationId xmlns:a16="http://schemas.microsoft.com/office/drawing/2014/main" id="{04FECF02-1564-4859-B584-259F68B9FDAE}"/>
              </a:ext>
            </a:extLst>
          </p:cNvPr>
          <p:cNvGraphicFramePr>
            <a:graphicFrameLocks noGrp="1"/>
          </p:cNvGraphicFramePr>
          <p:nvPr>
            <p:extLst>
              <p:ext uri="{D42A27DB-BD31-4B8C-83A1-F6EECF244321}">
                <p14:modId xmlns:p14="http://schemas.microsoft.com/office/powerpoint/2010/main" val="4057893261"/>
              </p:ext>
            </p:extLst>
          </p:nvPr>
        </p:nvGraphicFramePr>
        <p:xfrm>
          <a:off x="691987" y="2674691"/>
          <a:ext cx="4662518" cy="3818184"/>
        </p:xfrm>
        <a:graphic>
          <a:graphicData uri="http://schemas.openxmlformats.org/drawingml/2006/table">
            <a:tbl>
              <a:tblPr firstRow="1" bandRow="1">
                <a:tableStyleId>{5940675A-B579-460E-94D1-54222C63F5DA}</a:tableStyleId>
              </a:tblPr>
              <a:tblGrid>
                <a:gridCol w="2331259">
                  <a:extLst>
                    <a:ext uri="{9D8B030D-6E8A-4147-A177-3AD203B41FA5}">
                      <a16:colId xmlns:a16="http://schemas.microsoft.com/office/drawing/2014/main" val="20000"/>
                    </a:ext>
                  </a:extLst>
                </a:gridCol>
                <a:gridCol w="2331259">
                  <a:extLst>
                    <a:ext uri="{9D8B030D-6E8A-4147-A177-3AD203B41FA5}">
                      <a16:colId xmlns:a16="http://schemas.microsoft.com/office/drawing/2014/main" val="1311251914"/>
                    </a:ext>
                  </a:extLst>
                </a:gridCol>
              </a:tblGrid>
              <a:tr h="1908120">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座学</a:t>
                      </a:r>
                    </a:p>
                  </a:txBody>
                  <a:tcP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リスクアセスメント</a:t>
                      </a:r>
                    </a:p>
                  </a:txBody>
                  <a:tcPr/>
                </a:tc>
                <a:extLst>
                  <a:ext uri="{0D108BD9-81ED-4DB2-BD59-A6C34878D82A}">
                    <a16:rowId xmlns:a16="http://schemas.microsoft.com/office/drawing/2014/main" val="10000"/>
                  </a:ext>
                </a:extLst>
              </a:tr>
              <a:tr h="1910064">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ﾊﾝﾄﾞﾘﾌﾄの取扱い</a:t>
                      </a:r>
                    </a:p>
                  </a:txBody>
                  <a:tcP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ﾛｰﾙﾎﾞｯｸｽの取扱い</a:t>
                      </a:r>
                    </a:p>
                  </a:txBody>
                  <a:tcPr/>
                </a:tc>
                <a:extLst>
                  <a:ext uri="{0D108BD9-81ED-4DB2-BD59-A6C34878D82A}">
                    <a16:rowId xmlns:a16="http://schemas.microsoft.com/office/drawing/2014/main" val="1365247097"/>
                  </a:ext>
                </a:extLst>
              </a:tr>
            </a:tbl>
          </a:graphicData>
        </a:graphic>
      </p:graphicFrame>
      <p:sp>
        <p:nvSpPr>
          <p:cNvPr id="24" name="正方形/長方形 23">
            <a:extLst>
              <a:ext uri="{FF2B5EF4-FFF2-40B4-BE49-F238E27FC236}">
                <a16:creationId xmlns:a16="http://schemas.microsoft.com/office/drawing/2014/main" id="{0AA78824-9CEF-47B9-8BCC-9C7EA1D9B64E}"/>
              </a:ext>
            </a:extLst>
          </p:cNvPr>
          <p:cNvSpPr/>
          <p:nvPr/>
        </p:nvSpPr>
        <p:spPr bwMode="auto">
          <a:xfrm>
            <a:off x="5914910" y="5616910"/>
            <a:ext cx="3397793" cy="870847"/>
          </a:xfrm>
          <a:prstGeom prst="rect">
            <a:avLst/>
          </a:prstGeom>
          <a:solidFill>
            <a:srgbClr val="FFFF99"/>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b="1" dirty="0">
                <a:latin typeface="メイリオ" panose="020B0604030504040204" pitchFamily="50" charset="-128"/>
                <a:ea typeface="メイリオ" panose="020B0604030504040204" pitchFamily="50" charset="-128"/>
              </a:rPr>
              <a:t>対象となる全ての事業所に作業指揮者を配置</a:t>
            </a:r>
          </a:p>
        </p:txBody>
      </p:sp>
      <p:sp>
        <p:nvSpPr>
          <p:cNvPr id="14" name="矢印: 右 13">
            <a:extLst>
              <a:ext uri="{FF2B5EF4-FFF2-40B4-BE49-F238E27FC236}">
                <a16:creationId xmlns:a16="http://schemas.microsoft.com/office/drawing/2014/main" id="{BA37951B-A2EA-4717-9593-92D8048137D9}"/>
              </a:ext>
            </a:extLst>
          </p:cNvPr>
          <p:cNvSpPr/>
          <p:nvPr/>
        </p:nvSpPr>
        <p:spPr bwMode="auto">
          <a:xfrm rot="5400000">
            <a:off x="7091033" y="4733529"/>
            <a:ext cx="360040" cy="1207367"/>
          </a:xfrm>
          <a:prstGeom prst="rightArrow">
            <a:avLst/>
          </a:prstGeom>
          <a:solidFill>
            <a:srgbClr val="99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kumimoji="1" lang="ja-JP" altLang="en-US"/>
          </a:p>
        </p:txBody>
      </p:sp>
    </p:spTree>
    <p:extLst>
      <p:ext uri="{BB962C8B-B14F-4D97-AF65-F5344CB8AC3E}">
        <p14:creationId xmlns:p14="http://schemas.microsoft.com/office/powerpoint/2010/main" val="3225406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DF4E57-B388-4179-94E3-9B8D9EBAE1A2}"/>
              </a:ext>
            </a:extLst>
          </p:cNvPr>
          <p:cNvSpPr>
            <a:spLocks noGrp="1"/>
          </p:cNvSpPr>
          <p:nvPr>
            <p:ph type="title"/>
          </p:nvPr>
        </p:nvSpPr>
        <p:spPr/>
        <p:txBody>
          <a:bodyPr/>
          <a:lstStyle/>
          <a:p>
            <a:r>
              <a:rPr lang="ja-JP" altLang="en-US" sz="2400" dirty="0"/>
              <a:t>８．</a:t>
            </a:r>
            <a:r>
              <a:rPr kumimoji="1" lang="ja-JP" altLang="en-US" sz="2400" dirty="0"/>
              <a:t>フォークリフト運転業務従事者安全衛生教育の実施</a:t>
            </a:r>
          </a:p>
        </p:txBody>
      </p:sp>
      <p:sp>
        <p:nvSpPr>
          <p:cNvPr id="4" name="スライド番号プレースホルダー 3">
            <a:extLst>
              <a:ext uri="{FF2B5EF4-FFF2-40B4-BE49-F238E27FC236}">
                <a16:creationId xmlns:a16="http://schemas.microsoft.com/office/drawing/2014/main" id="{AAC41FCE-1DB5-48A9-B894-2210B45695A4}"/>
              </a:ext>
            </a:extLst>
          </p:cNvPr>
          <p:cNvSpPr>
            <a:spLocks noGrp="1"/>
          </p:cNvSpPr>
          <p:nvPr>
            <p:ph type="sldNum" sz="quarter" idx="10"/>
          </p:nvPr>
        </p:nvSpPr>
        <p:spPr/>
        <p:txBody>
          <a:bodyPr/>
          <a:lstStyle/>
          <a:p>
            <a:pPr>
              <a:defRPr/>
            </a:pPr>
            <a:fld id="{8A1F1790-1EDE-466F-8577-A6CAD24D3867}" type="slidenum">
              <a:rPr lang="ja-JP" altLang="en-US" smtClean="0"/>
              <a:pPr>
                <a:defRPr/>
              </a:pPr>
              <a:t>8</a:t>
            </a:fld>
            <a:endParaRPr lang="en-US" altLang="ja-JP"/>
          </a:p>
        </p:txBody>
      </p:sp>
      <p:sp>
        <p:nvSpPr>
          <p:cNvPr id="5" name="正方形/長方形 4">
            <a:extLst>
              <a:ext uri="{FF2B5EF4-FFF2-40B4-BE49-F238E27FC236}">
                <a16:creationId xmlns:a16="http://schemas.microsoft.com/office/drawing/2014/main" id="{109D0460-B5D4-4BC9-956C-E38C5D3BEC01}"/>
              </a:ext>
            </a:extLst>
          </p:cNvPr>
          <p:cNvSpPr/>
          <p:nvPr/>
        </p:nvSpPr>
        <p:spPr bwMode="auto">
          <a:xfrm>
            <a:off x="867758" y="1040404"/>
            <a:ext cx="8203006" cy="945826"/>
          </a:xfrm>
          <a:prstGeom prst="rect">
            <a:avLst/>
          </a:prstGeom>
          <a:solidFill>
            <a:srgbClr val="FF000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400" b="1" dirty="0">
                <a:solidFill>
                  <a:schemeClr val="bg1"/>
                </a:solidFill>
                <a:latin typeface="メイリオ" panose="020B0604030504040204" pitchFamily="50" charset="-128"/>
                <a:ea typeface="メイリオ" panose="020B0604030504040204" pitchFamily="50" charset="-128"/>
              </a:rPr>
              <a:t>安衛法第</a:t>
            </a:r>
            <a:r>
              <a:rPr lang="en-US" altLang="ja-JP" sz="2400" b="1" dirty="0">
                <a:solidFill>
                  <a:schemeClr val="bg1"/>
                </a:solidFill>
                <a:latin typeface="メイリオ" panose="020B0604030504040204" pitchFamily="50" charset="-128"/>
                <a:ea typeface="メイリオ" panose="020B0604030504040204" pitchFamily="50" charset="-128"/>
              </a:rPr>
              <a:t>60</a:t>
            </a:r>
            <a:r>
              <a:rPr lang="ja-JP" altLang="en-US" sz="2400" b="1" dirty="0">
                <a:solidFill>
                  <a:schemeClr val="bg1"/>
                </a:solidFill>
                <a:latin typeface="メイリオ" panose="020B0604030504040204" pitchFamily="50" charset="-128"/>
                <a:ea typeface="メイリオ" panose="020B0604030504040204" pitchFamily="50" charset="-128"/>
              </a:rPr>
              <a:t>条の</a:t>
            </a:r>
            <a:r>
              <a:rPr lang="en-US" altLang="ja-JP" sz="2400" b="1" dirty="0">
                <a:solidFill>
                  <a:schemeClr val="bg1"/>
                </a:solidFill>
                <a:latin typeface="メイリオ" panose="020B0604030504040204" pitchFamily="50" charset="-128"/>
                <a:ea typeface="メイリオ" panose="020B0604030504040204" pitchFamily="50" charset="-128"/>
              </a:rPr>
              <a:t>2</a:t>
            </a:r>
            <a:r>
              <a:rPr lang="ja-JP" altLang="en-US" sz="2400" b="1" dirty="0">
                <a:solidFill>
                  <a:schemeClr val="bg1"/>
                </a:solidFill>
                <a:latin typeface="メイリオ" panose="020B0604030504040204" pitchFamily="50" charset="-128"/>
                <a:ea typeface="メイリオ" panose="020B0604030504040204" pitchFamily="50" charset="-128"/>
              </a:rPr>
              <a:t> 危険･有害業務のフォークリフト運転業務従事者の安全衛生教育を</a:t>
            </a:r>
            <a:r>
              <a:rPr lang="en-US" altLang="ja-JP" sz="2400" b="1" dirty="0">
                <a:solidFill>
                  <a:schemeClr val="bg1"/>
                </a:solidFill>
                <a:latin typeface="メイリオ" panose="020B0604030504040204" pitchFamily="50" charset="-128"/>
                <a:ea typeface="メイリオ" panose="020B0604030504040204" pitchFamily="50" charset="-128"/>
              </a:rPr>
              <a:t>5</a:t>
            </a:r>
            <a:r>
              <a:rPr lang="ja-JP" altLang="en-US" sz="2400" b="1" dirty="0">
                <a:solidFill>
                  <a:schemeClr val="bg1"/>
                </a:solidFill>
                <a:latin typeface="メイリオ" panose="020B0604030504040204" pitchFamily="50" charset="-128"/>
                <a:ea typeface="メイリオ" panose="020B0604030504040204" pitchFamily="50" charset="-128"/>
              </a:rPr>
              <a:t>年毎に実施。</a:t>
            </a:r>
          </a:p>
        </p:txBody>
      </p:sp>
      <p:graphicFrame>
        <p:nvGraphicFramePr>
          <p:cNvPr id="6" name="表 5">
            <a:extLst>
              <a:ext uri="{FF2B5EF4-FFF2-40B4-BE49-F238E27FC236}">
                <a16:creationId xmlns:a16="http://schemas.microsoft.com/office/drawing/2014/main" id="{687CCCCA-6826-4BD9-AD3A-37B19070135B}"/>
              </a:ext>
            </a:extLst>
          </p:cNvPr>
          <p:cNvGraphicFramePr>
            <a:graphicFrameLocks noGrp="1"/>
          </p:cNvGraphicFramePr>
          <p:nvPr>
            <p:extLst>
              <p:ext uri="{D42A27DB-BD31-4B8C-83A1-F6EECF244321}">
                <p14:modId xmlns:p14="http://schemas.microsoft.com/office/powerpoint/2010/main" val="4219420546"/>
              </p:ext>
            </p:extLst>
          </p:nvPr>
        </p:nvGraphicFramePr>
        <p:xfrm>
          <a:off x="6118436" y="2708920"/>
          <a:ext cx="2952328" cy="3759280"/>
        </p:xfrm>
        <a:graphic>
          <a:graphicData uri="http://schemas.openxmlformats.org/drawingml/2006/table">
            <a:tbl>
              <a:tblPr firstRow="1" bandRow="1">
                <a:tableStyleId>{5940675A-B579-460E-94D1-54222C63F5DA}</a:tableStyleId>
              </a:tblPr>
              <a:tblGrid>
                <a:gridCol w="850788">
                  <a:extLst>
                    <a:ext uri="{9D8B030D-6E8A-4147-A177-3AD203B41FA5}">
                      <a16:colId xmlns:a16="http://schemas.microsoft.com/office/drawing/2014/main" val="20000"/>
                    </a:ext>
                  </a:extLst>
                </a:gridCol>
                <a:gridCol w="936104">
                  <a:extLst>
                    <a:ext uri="{9D8B030D-6E8A-4147-A177-3AD203B41FA5}">
                      <a16:colId xmlns:a16="http://schemas.microsoft.com/office/drawing/2014/main" val="3719024711"/>
                    </a:ext>
                  </a:extLst>
                </a:gridCol>
                <a:gridCol w="1165436">
                  <a:extLst>
                    <a:ext uri="{9D8B030D-6E8A-4147-A177-3AD203B41FA5}">
                      <a16:colId xmlns:a16="http://schemas.microsoft.com/office/drawing/2014/main" val="1246922696"/>
                    </a:ext>
                  </a:extLst>
                </a:gridCol>
              </a:tblGrid>
              <a:tr h="469910">
                <a:tc>
                  <a:txBody>
                    <a:bodyP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年</a:t>
                      </a:r>
                    </a:p>
                  </a:txBody>
                  <a:tcPr anchor="ctr">
                    <a:lnB w="28575"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受講者</a:t>
                      </a:r>
                    </a:p>
                  </a:txBody>
                  <a:tcPr anchor="ctr">
                    <a:lnB w="28575" cap="flat" cmpd="sng" algn="ctr">
                      <a:solidFill>
                        <a:schemeClr val="tx1"/>
                      </a:solidFill>
                      <a:prstDash val="solid"/>
                      <a:round/>
                      <a:headEnd type="none" w="med" len="med"/>
                      <a:tailEnd type="none" w="med" len="med"/>
                    </a:lnB>
                    <a:solidFill>
                      <a:srgbClr val="00B050"/>
                    </a:solidFill>
                  </a:tcPr>
                </a:tc>
                <a:tc>
                  <a:txBody>
                    <a:bodyP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開催回数</a:t>
                      </a:r>
                    </a:p>
                  </a:txBody>
                  <a:tcPr anchor="ctr" anchorCtr="1">
                    <a:lnB w="28575"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469910">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2016</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T w="28575" cap="flat" cmpd="sng" algn="ctr">
                      <a:solidFill>
                        <a:schemeClr val="tx1"/>
                      </a:solidFill>
                      <a:prstDash val="solid"/>
                      <a:round/>
                      <a:headEnd type="none" w="med" len="med"/>
                      <a:tailEnd type="none" w="med" len="med"/>
                    </a:lnT>
                  </a:tcPr>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27</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T w="28575" cap="flat" cmpd="sng" algn="ctr">
                      <a:solidFill>
                        <a:schemeClr val="tx1"/>
                      </a:solidFill>
                      <a:prstDash val="solid"/>
                      <a:round/>
                      <a:headEnd type="none" w="med" len="med"/>
                      <a:tailEnd type="none" w="med" len="med"/>
                    </a:lnT>
                  </a:tcPr>
                </a:tc>
                <a:tc>
                  <a:txBody>
                    <a:bodyPr/>
                    <a:lstStyle/>
                    <a:p>
                      <a:pPr algn="ct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7877912"/>
                  </a:ext>
                </a:extLst>
              </a:tr>
              <a:tr h="469910">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2017</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16</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pPr algn="ct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2706672933"/>
                  </a:ext>
                </a:extLst>
              </a:tr>
              <a:tr h="469910">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2018</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13</a:t>
                      </a:r>
                    </a:p>
                  </a:txBody>
                  <a:tcPr anchor="ctr" anchorCtr="1"/>
                </a:tc>
                <a:tc>
                  <a:txBody>
                    <a:bodyPr/>
                    <a:lstStyle/>
                    <a:p>
                      <a:pPr algn="ct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回</a:t>
                      </a:r>
                    </a:p>
                  </a:txBody>
                  <a:tcPr anchor="ctr"/>
                </a:tc>
                <a:extLst>
                  <a:ext uri="{0D108BD9-81ED-4DB2-BD59-A6C34878D82A}">
                    <a16:rowId xmlns:a16="http://schemas.microsoft.com/office/drawing/2014/main" val="2225120331"/>
                  </a:ext>
                </a:extLst>
              </a:tr>
              <a:tr h="469910">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2019</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14</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pPr algn="ct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回</a:t>
                      </a:r>
                    </a:p>
                  </a:txBody>
                  <a:tcPr anchor="ctr"/>
                </a:tc>
                <a:extLst>
                  <a:ext uri="{0D108BD9-81ED-4DB2-BD59-A6C34878D82A}">
                    <a16:rowId xmlns:a16="http://schemas.microsoft.com/office/drawing/2014/main" val="3120626149"/>
                  </a:ext>
                </a:extLst>
              </a:tr>
              <a:tr h="469910">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2020</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12</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tc>
                <a:tc>
                  <a:txBody>
                    <a:bodyPr/>
                    <a:lstStyle/>
                    <a:p>
                      <a:pPr algn="ct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回</a:t>
                      </a:r>
                      <a:endParaRPr kumimoji="1" lang="zh-TW"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extLst>
                  <a:ext uri="{0D108BD9-81ED-4DB2-BD59-A6C34878D82A}">
                    <a16:rowId xmlns:a16="http://schemas.microsoft.com/office/drawing/2014/main" val="672992408"/>
                  </a:ext>
                </a:extLst>
              </a:tr>
              <a:tr h="469910">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2021</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B w="28575" cap="flat" cmpd="sng" algn="ctr">
                      <a:solidFill>
                        <a:schemeClr val="tx1"/>
                      </a:solidFill>
                      <a:prstDash val="solid"/>
                      <a:round/>
                      <a:headEnd type="none" w="med" len="med"/>
                      <a:tailEnd type="none" w="med" len="med"/>
                    </a:lnB>
                  </a:tcPr>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10</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B w="28575" cap="flat" cmpd="sng" algn="ctr">
                      <a:solidFill>
                        <a:schemeClr val="tx1"/>
                      </a:solidFill>
                      <a:prstDash val="solid"/>
                      <a:round/>
                      <a:headEnd type="none" w="med" len="med"/>
                      <a:tailEnd type="none" w="med" len="med"/>
                    </a:lnB>
                  </a:tcPr>
                </a:tc>
                <a:tc>
                  <a:txBody>
                    <a:bodyPr/>
                    <a:lstStyle/>
                    <a:p>
                      <a:pPr algn="ct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回</a:t>
                      </a:r>
                      <a:endParaRPr kumimoji="1" lang="zh-TW"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876378"/>
                  </a:ext>
                </a:extLst>
              </a:tr>
              <a:tr h="469910">
                <a:tc>
                  <a:txBody>
                    <a:bodyPr/>
                    <a:lstStyle/>
                    <a:p>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計</a:t>
                      </a:r>
                    </a:p>
                  </a:txBody>
                  <a:tcPr anchor="ctr" anchorCtr="1">
                    <a:lnT w="28575" cap="flat" cmpd="sng" algn="ctr">
                      <a:solidFill>
                        <a:schemeClr val="tx1"/>
                      </a:solidFill>
                      <a:prstDash val="solid"/>
                      <a:round/>
                      <a:headEnd type="none" w="med" len="med"/>
                      <a:tailEnd type="none" w="med" len="med"/>
                    </a:lnT>
                  </a:tcPr>
                </a:tc>
                <a:tc>
                  <a:txBody>
                    <a:bodyPr/>
                    <a:lstStyle/>
                    <a:p>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92</a:t>
                      </a:r>
                      <a:endPar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nchorCtr="1">
                    <a:lnT w="28575" cap="flat" cmpd="sng" algn="ctr">
                      <a:solidFill>
                        <a:schemeClr val="tx1"/>
                      </a:solidFill>
                      <a:prstDash val="solid"/>
                      <a:round/>
                      <a:headEnd type="none" w="med" len="med"/>
                      <a:tailEnd type="none" w="med" len="med"/>
                    </a:lnT>
                  </a:tcPr>
                </a:tc>
                <a:tc>
                  <a:txBody>
                    <a:bodyPr/>
                    <a:lstStyle/>
                    <a:p>
                      <a:pPr algn="ctr"/>
                      <a:r>
                        <a:rPr kumimoji="1" lang="en-US" altLang="ja-JP" sz="1800" dirty="0">
                          <a:latin typeface="メイリオ" panose="020B0604030504040204" pitchFamily="50" charset="-128"/>
                          <a:ea typeface="メイリオ" panose="020B0604030504040204" pitchFamily="50" charset="-128"/>
                          <a:cs typeface="メイリオ" panose="020B0604030504040204" pitchFamily="50" charset="-128"/>
                        </a:rPr>
                        <a:t>19</a:t>
                      </a:r>
                      <a:r>
                        <a:rPr kumimoji="1" lang="ja-JP" altLang="en-US" sz="1800" dirty="0">
                          <a:latin typeface="メイリオ" panose="020B0604030504040204" pitchFamily="50" charset="-128"/>
                          <a:ea typeface="メイリオ" panose="020B0604030504040204" pitchFamily="50" charset="-128"/>
                          <a:cs typeface="メイリオ" panose="020B0604030504040204" pitchFamily="50" charset="-128"/>
                        </a:rPr>
                        <a:t>回</a:t>
                      </a:r>
                    </a:p>
                  </a:txBody>
                  <a:tcPr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2697744"/>
                  </a:ext>
                </a:extLst>
              </a:tr>
            </a:tbl>
          </a:graphicData>
        </a:graphic>
      </p:graphicFrame>
      <p:graphicFrame>
        <p:nvGraphicFramePr>
          <p:cNvPr id="8" name="表 7">
            <a:extLst>
              <a:ext uri="{FF2B5EF4-FFF2-40B4-BE49-F238E27FC236}">
                <a16:creationId xmlns:a16="http://schemas.microsoft.com/office/drawing/2014/main" id="{754A4897-577F-4CFC-982C-0583445B6DCF}"/>
              </a:ext>
            </a:extLst>
          </p:cNvPr>
          <p:cNvGraphicFramePr>
            <a:graphicFrameLocks noGrp="1"/>
          </p:cNvGraphicFramePr>
          <p:nvPr>
            <p:extLst>
              <p:ext uri="{D42A27DB-BD31-4B8C-83A1-F6EECF244321}">
                <p14:modId xmlns:p14="http://schemas.microsoft.com/office/powerpoint/2010/main" val="527863919"/>
              </p:ext>
            </p:extLst>
          </p:nvPr>
        </p:nvGraphicFramePr>
        <p:xfrm>
          <a:off x="867758" y="2160484"/>
          <a:ext cx="4949338" cy="4351324"/>
        </p:xfrm>
        <a:graphic>
          <a:graphicData uri="http://schemas.openxmlformats.org/drawingml/2006/table">
            <a:tbl>
              <a:tblPr firstRow="1" bandRow="1">
                <a:tableStyleId>{5940675A-B579-460E-94D1-54222C63F5DA}</a:tableStyleId>
              </a:tblPr>
              <a:tblGrid>
                <a:gridCol w="2474669">
                  <a:extLst>
                    <a:ext uri="{9D8B030D-6E8A-4147-A177-3AD203B41FA5}">
                      <a16:colId xmlns:a16="http://schemas.microsoft.com/office/drawing/2014/main" val="20000"/>
                    </a:ext>
                  </a:extLst>
                </a:gridCol>
                <a:gridCol w="2474669">
                  <a:extLst>
                    <a:ext uri="{9D8B030D-6E8A-4147-A177-3AD203B41FA5}">
                      <a16:colId xmlns:a16="http://schemas.microsoft.com/office/drawing/2014/main" val="1311251914"/>
                    </a:ext>
                  </a:extLst>
                </a:gridCol>
              </a:tblGrid>
              <a:tr h="2204620">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座学</a:t>
                      </a:r>
                      <a:r>
                        <a:rPr kumimoji="1" lang="ja-JP" altLang="en-US" sz="1300" dirty="0">
                          <a:latin typeface="メイリオ" panose="020B0604030504040204" pitchFamily="50" charset="-128"/>
                          <a:ea typeface="メイリオ" panose="020B0604030504040204" pitchFamily="50" charset="-128"/>
                          <a:cs typeface="メイリオ" panose="020B0604030504040204" pitchFamily="50" charset="-128"/>
                        </a:rPr>
                        <a:t>（厚生労働省のｶﾘｷｭﾗﾑ）</a:t>
                      </a:r>
                    </a:p>
                  </a:txBody>
                  <a:tcP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点検（リーチ）</a:t>
                      </a:r>
                    </a:p>
                  </a:txBody>
                  <a:tcPr/>
                </a:tc>
                <a:extLst>
                  <a:ext uri="{0D108BD9-81ED-4DB2-BD59-A6C34878D82A}">
                    <a16:rowId xmlns:a16="http://schemas.microsoft.com/office/drawing/2014/main" val="10000"/>
                  </a:ext>
                </a:extLst>
              </a:tr>
              <a:tr h="2146704">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点検（カウンター）</a:t>
                      </a:r>
                    </a:p>
                  </a:txBody>
                  <a:tcPr/>
                </a:tc>
                <a:tc>
                  <a:txBody>
                    <a:bodyPr/>
                    <a:lstStyle/>
                    <a:p>
                      <a:pPr algn="l"/>
                      <a:r>
                        <a:rPr kumimoji="1" lang="ja-JP" altLang="en-US" sz="1600" dirty="0">
                          <a:latin typeface="メイリオ" panose="020B0604030504040204" pitchFamily="50" charset="-128"/>
                          <a:ea typeface="メイリオ" panose="020B0604030504040204" pitchFamily="50" charset="-128"/>
                          <a:cs typeface="メイリオ" panose="020B0604030504040204" pitchFamily="50" charset="-128"/>
                        </a:rPr>
                        <a:t>実技</a:t>
                      </a:r>
                    </a:p>
                  </a:txBody>
                  <a:tcPr/>
                </a:tc>
                <a:extLst>
                  <a:ext uri="{0D108BD9-81ED-4DB2-BD59-A6C34878D82A}">
                    <a16:rowId xmlns:a16="http://schemas.microsoft.com/office/drawing/2014/main" val="1365247097"/>
                  </a:ext>
                </a:extLst>
              </a:tr>
            </a:tbl>
          </a:graphicData>
        </a:graphic>
      </p:graphicFrame>
      <p:pic>
        <p:nvPicPr>
          <p:cNvPr id="10" name="図 9">
            <a:extLst>
              <a:ext uri="{FF2B5EF4-FFF2-40B4-BE49-F238E27FC236}">
                <a16:creationId xmlns:a16="http://schemas.microsoft.com/office/drawing/2014/main" id="{B62A07B5-B45A-49FB-A91A-62AD03E43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1249" y="4653136"/>
            <a:ext cx="2304256" cy="1728192"/>
          </a:xfrm>
          <a:prstGeom prst="rect">
            <a:avLst/>
          </a:prstGeom>
        </p:spPr>
      </p:pic>
      <p:pic>
        <p:nvPicPr>
          <p:cNvPr id="12" name="図 11">
            <a:extLst>
              <a:ext uri="{FF2B5EF4-FFF2-40B4-BE49-F238E27FC236}">
                <a16:creationId xmlns:a16="http://schemas.microsoft.com/office/drawing/2014/main" id="{6A19F91E-0EDB-4D56-AF4E-3B402B1F8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322" y="4653136"/>
            <a:ext cx="2304257" cy="1728193"/>
          </a:xfrm>
          <a:prstGeom prst="rect">
            <a:avLst/>
          </a:prstGeom>
        </p:spPr>
      </p:pic>
      <p:pic>
        <p:nvPicPr>
          <p:cNvPr id="14" name="図 13">
            <a:extLst>
              <a:ext uri="{FF2B5EF4-FFF2-40B4-BE49-F238E27FC236}">
                <a16:creationId xmlns:a16="http://schemas.microsoft.com/office/drawing/2014/main" id="{C6694223-9788-4230-8F9D-6DD0A0973F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6869" y="2548472"/>
            <a:ext cx="2304257" cy="1728193"/>
          </a:xfrm>
          <a:prstGeom prst="rect">
            <a:avLst/>
          </a:prstGeom>
        </p:spPr>
      </p:pic>
      <p:pic>
        <p:nvPicPr>
          <p:cNvPr id="16" name="図 15">
            <a:extLst>
              <a:ext uri="{FF2B5EF4-FFF2-40B4-BE49-F238E27FC236}">
                <a16:creationId xmlns:a16="http://schemas.microsoft.com/office/drawing/2014/main" id="{5D96157A-F20C-4541-9836-AA6D8145C2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8943" y="2537486"/>
            <a:ext cx="2318907" cy="1739180"/>
          </a:xfrm>
          <a:prstGeom prst="rect">
            <a:avLst/>
          </a:prstGeom>
        </p:spPr>
      </p:pic>
      <p:sp>
        <p:nvSpPr>
          <p:cNvPr id="17" name="正方形/長方形 16">
            <a:extLst>
              <a:ext uri="{FF2B5EF4-FFF2-40B4-BE49-F238E27FC236}">
                <a16:creationId xmlns:a16="http://schemas.microsoft.com/office/drawing/2014/main" id="{70EAA8CA-F7C8-4145-AEF2-73B124CA539B}"/>
              </a:ext>
            </a:extLst>
          </p:cNvPr>
          <p:cNvSpPr/>
          <p:nvPr/>
        </p:nvSpPr>
        <p:spPr bwMode="auto">
          <a:xfrm>
            <a:off x="6135570" y="2116710"/>
            <a:ext cx="2763772" cy="57606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fontAlgn="auto">
              <a:spcBef>
                <a:spcPts val="0"/>
              </a:spcBef>
              <a:spcAft>
                <a:spcPts val="0"/>
              </a:spcAft>
            </a:pPr>
            <a:r>
              <a:rPr lang="ja-JP" altLang="en-US" sz="2000" dirty="0">
                <a:latin typeface="メイリオ" panose="020B0604030504040204" pitchFamily="50" charset="-128"/>
                <a:ea typeface="メイリオ" panose="020B0604030504040204" pitchFamily="50" charset="-128"/>
              </a:rPr>
              <a:t>＜受講状況＞</a:t>
            </a:r>
          </a:p>
        </p:txBody>
      </p:sp>
    </p:spTree>
    <p:extLst>
      <p:ext uri="{BB962C8B-B14F-4D97-AF65-F5344CB8AC3E}">
        <p14:creationId xmlns:p14="http://schemas.microsoft.com/office/powerpoint/2010/main" val="1629052583"/>
      </p:ext>
    </p:extLst>
  </p:cSld>
  <p:clrMapOvr>
    <a:masterClrMapping/>
  </p:clrMapOvr>
</p:sld>
</file>

<file path=ppt/theme/theme1.xml><?xml version="1.0" encoding="utf-8"?>
<a:theme xmlns:a="http://schemas.openxmlformats.org/drawingml/2006/main" name="1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Office テーマ">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1A579"/>
        </a:solidFill>
        <a:ln>
          <a:noFill/>
        </a:ln>
      </a:spPr>
      <a:bodyPr anchor="ctr"/>
      <a:lstStyle>
        <a:defPPr algn="ctr" fontAlgn="auto">
          <a:spcBef>
            <a:spcPts val="0"/>
          </a:spcBef>
          <a:spcAft>
            <a:spcPts val="0"/>
          </a:spcAf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dirty="0" smtClean="0">
            <a:solidFill>
              <a:srgbClr val="FF0000"/>
            </a:solidFill>
            <a:latin typeface="メイリオ" pitchFamily="50" charset="-128"/>
            <a:ea typeface="メイリオ" pitchFamily="50" charset="-128"/>
            <a:cs typeface="メイリオ"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30670</TotalTime>
  <Words>2051</Words>
  <Application>Microsoft Office PowerPoint</Application>
  <PresentationFormat>A4 210 x 297 mm</PresentationFormat>
  <Paragraphs>400</Paragraphs>
  <Slides>17</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17</vt:i4>
      </vt:variant>
    </vt:vector>
  </HeadingPairs>
  <TitlesOfParts>
    <vt:vector size="23" baseType="lpstr">
      <vt:lpstr>ＭＳ Ｐゴシック</vt:lpstr>
      <vt:lpstr>メイリオ</vt:lpstr>
      <vt:lpstr>Arial</vt:lpstr>
      <vt:lpstr>Calibri</vt:lpstr>
      <vt:lpstr>Wingdings</vt:lpstr>
      <vt:lpstr>15_Office テーマ</vt:lpstr>
      <vt:lpstr>PowerPoint プレゼンテーション</vt:lpstr>
      <vt:lpstr>１．会社概要</vt:lpstr>
      <vt:lpstr>２．企業理念</vt:lpstr>
      <vt:lpstr>３．事業紹介</vt:lpstr>
      <vt:lpstr>４．安全管理体制</vt:lpstr>
      <vt:lpstr>５．2021年 安全活動計画</vt:lpstr>
      <vt:lpstr>６．各種教育の実施</vt:lpstr>
      <vt:lpstr>７．積卸作業指揮者講習の実施</vt:lpstr>
      <vt:lpstr>８．フォークリフト運転業務従事者安全衛生教育の実施</vt:lpstr>
      <vt:lpstr>９．フォークリフト運転競技大会参加者の研修</vt:lpstr>
      <vt:lpstr>１０．トラックドライバー・コンテストへの参加者の研修</vt:lpstr>
      <vt:lpstr>１１．トラック、フォークリフトの安全対策</vt:lpstr>
      <vt:lpstr>１２．睡眠時無呼吸症候群（SAS）検査の実施</vt:lpstr>
      <vt:lpstr>１３．ヒヤリハット活動の実施</vt:lpstr>
      <vt:lpstr>１４．安全性優良事業所認定証（Gマーク）の取得</vt:lpstr>
      <vt:lpstr>１５．働きやすい職場認証制度</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0</dc:title>
  <dc:creator>NN2020</dc:creator>
  <cp:lastModifiedBy>952937@sanko-unyu.local</cp:lastModifiedBy>
  <cp:revision>2274</cp:revision>
  <cp:lastPrinted>2021-10-20T08:06:54Z</cp:lastPrinted>
  <dcterms:created xsi:type="dcterms:W3CDTF">2012-09-10T01:01:24Z</dcterms:created>
  <dcterms:modified xsi:type="dcterms:W3CDTF">2021-10-28T06:49:14Z</dcterms:modified>
</cp:coreProperties>
</file>